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sldIdLst>
    <p:sldId id="256" r:id="rId2"/>
    <p:sldId id="257" r:id="rId3"/>
    <p:sldId id="258" r:id="rId4"/>
    <p:sldId id="265" r:id="rId5"/>
    <p:sldId id="266" r:id="rId6"/>
    <p:sldId id="267" r:id="rId7"/>
    <p:sldId id="268" r:id="rId8"/>
    <p:sldId id="269" r:id="rId9"/>
    <p:sldId id="308" r:id="rId10"/>
    <p:sldId id="309" r:id="rId11"/>
    <p:sldId id="310" r:id="rId12"/>
    <p:sldId id="311" r:id="rId13"/>
    <p:sldId id="270" r:id="rId14"/>
    <p:sldId id="271" r:id="rId15"/>
    <p:sldId id="272" r:id="rId16"/>
    <p:sldId id="273" r:id="rId17"/>
    <p:sldId id="274" r:id="rId18"/>
    <p:sldId id="275" r:id="rId19"/>
    <p:sldId id="276" r:id="rId20"/>
    <p:sldId id="277" r:id="rId21"/>
    <p:sldId id="278" r:id="rId22"/>
    <p:sldId id="280" r:id="rId23"/>
    <p:sldId id="281" r:id="rId24"/>
    <p:sldId id="282" r:id="rId25"/>
    <p:sldId id="288" r:id="rId26"/>
    <p:sldId id="283" r:id="rId27"/>
    <p:sldId id="284" r:id="rId28"/>
    <p:sldId id="287" r:id="rId29"/>
    <p:sldId id="285" r:id="rId30"/>
    <p:sldId id="286" r:id="rId31"/>
    <p:sldId id="264" r:id="rId32"/>
    <p:sldId id="262" r:id="rId33"/>
    <p:sldId id="263" r:id="rId34"/>
    <p:sldId id="289" r:id="rId35"/>
    <p:sldId id="290" r:id="rId36"/>
    <p:sldId id="299" r:id="rId37"/>
    <p:sldId id="297" r:id="rId38"/>
    <p:sldId id="298" r:id="rId39"/>
    <p:sldId id="291" r:id="rId40"/>
    <p:sldId id="292" r:id="rId41"/>
    <p:sldId id="293" r:id="rId42"/>
    <p:sldId id="294" r:id="rId43"/>
    <p:sldId id="295" r:id="rId44"/>
    <p:sldId id="296" r:id="rId45"/>
    <p:sldId id="300" r:id="rId46"/>
    <p:sldId id="301" r:id="rId47"/>
    <p:sldId id="302" r:id="rId48"/>
    <p:sldId id="303" r:id="rId49"/>
    <p:sldId id="304" r:id="rId50"/>
    <p:sldId id="305" r:id="rId51"/>
    <p:sldId id="306" r:id="rId52"/>
    <p:sldId id="307" r:id="rId53"/>
    <p:sldId id="312" r:id="rId5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164"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92B475-454E-468E-86D9-1F63E3BBB3F0}" type="datetimeFigureOut">
              <a:rPr lang="en-US" smtClean="0"/>
              <a:pPr/>
              <a:t>2/3/2016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889B6D-B4D4-4968-A369-2BE30E7FC022}" type="slidenum">
              <a:rPr lang="en-US" smtClean="0"/>
              <a:pPr/>
              <a:t>‹#›</a:t>
            </a:fld>
            <a:endParaRPr lang="en-US"/>
          </a:p>
        </p:txBody>
      </p:sp>
    </p:spTree>
    <p:extLst>
      <p:ext uri="{BB962C8B-B14F-4D97-AF65-F5344CB8AC3E}">
        <p14:creationId xmlns:p14="http://schemas.microsoft.com/office/powerpoint/2010/main" val="37602959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p:spPr>
        <p:txBody>
          <a:bodyPr/>
          <a:lstStyle/>
          <a:p>
            <a:pPr eaLnBrk="1" hangingPunct="1"/>
            <a:endParaRPr lang="en-US" smtClean="0"/>
          </a:p>
        </p:txBody>
      </p:sp>
      <p:sp>
        <p:nvSpPr>
          <p:cNvPr id="25604" name="Slide Number Placeholder 3"/>
          <p:cNvSpPr>
            <a:spLocks noGrp="1"/>
          </p:cNvSpPr>
          <p:nvPr>
            <p:ph type="sldNum" sz="quarter" idx="5"/>
          </p:nvPr>
        </p:nvSpPr>
        <p:spPr>
          <a:noFill/>
        </p:spPr>
        <p:txBody>
          <a:bodyPr/>
          <a:lstStyle/>
          <a:p>
            <a:fld id="{338159BE-6FEB-4C07-BBDF-9E6AA0A75B57}" type="slidenum">
              <a:rPr lang="en-US" smtClean="0"/>
              <a:pPr/>
              <a:t>4</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p:spPr>
        <p:txBody>
          <a:bodyPr/>
          <a:lstStyle/>
          <a:p>
            <a:pPr eaLnBrk="1" hangingPunct="1"/>
            <a:endParaRPr lang="en-US" smtClean="0"/>
          </a:p>
        </p:txBody>
      </p:sp>
      <p:sp>
        <p:nvSpPr>
          <p:cNvPr id="30724" name="Slide Number Placeholder 3"/>
          <p:cNvSpPr>
            <a:spLocks noGrp="1"/>
          </p:cNvSpPr>
          <p:nvPr>
            <p:ph type="sldNum" sz="quarter" idx="5"/>
          </p:nvPr>
        </p:nvSpPr>
        <p:spPr>
          <a:noFill/>
        </p:spPr>
        <p:txBody>
          <a:bodyPr/>
          <a:lstStyle/>
          <a:p>
            <a:fld id="{32D3D971-773B-4AB0-B974-78538E48C4FD}" type="slidenum">
              <a:rPr lang="en-US" smtClean="0"/>
              <a:pPr/>
              <a:t>13</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pPr eaLnBrk="1" hangingPunct="1"/>
            <a:endParaRPr lang="en-US" smtClean="0"/>
          </a:p>
        </p:txBody>
      </p:sp>
      <p:sp>
        <p:nvSpPr>
          <p:cNvPr id="31748" name="Slide Number Placeholder 3"/>
          <p:cNvSpPr>
            <a:spLocks noGrp="1"/>
          </p:cNvSpPr>
          <p:nvPr>
            <p:ph type="sldNum" sz="quarter" idx="5"/>
          </p:nvPr>
        </p:nvSpPr>
        <p:spPr>
          <a:noFill/>
        </p:spPr>
        <p:txBody>
          <a:bodyPr/>
          <a:lstStyle/>
          <a:p>
            <a:fld id="{F6C72E65-E011-42CD-99EC-F7635FBE4C1C}" type="slidenum">
              <a:rPr lang="en-US" smtClean="0"/>
              <a:pPr/>
              <a:t>14</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pPr eaLnBrk="1" hangingPunct="1"/>
            <a:endParaRPr lang="en-US" smtClean="0"/>
          </a:p>
        </p:txBody>
      </p:sp>
      <p:sp>
        <p:nvSpPr>
          <p:cNvPr id="32772" name="Slide Number Placeholder 3"/>
          <p:cNvSpPr>
            <a:spLocks noGrp="1"/>
          </p:cNvSpPr>
          <p:nvPr>
            <p:ph type="sldNum" sz="quarter" idx="5"/>
          </p:nvPr>
        </p:nvSpPr>
        <p:spPr>
          <a:noFill/>
        </p:spPr>
        <p:txBody>
          <a:bodyPr/>
          <a:lstStyle/>
          <a:p>
            <a:fld id="{97BAB112-637F-426C-A567-B2B5C4F84C53}" type="slidenum">
              <a:rPr lang="en-US" smtClean="0"/>
              <a:pPr/>
              <a:t>15</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pPr eaLnBrk="1" hangingPunct="1"/>
            <a:endParaRPr lang="en-US" smtClean="0"/>
          </a:p>
        </p:txBody>
      </p:sp>
      <p:sp>
        <p:nvSpPr>
          <p:cNvPr id="33796" name="Slide Number Placeholder 3"/>
          <p:cNvSpPr>
            <a:spLocks noGrp="1"/>
          </p:cNvSpPr>
          <p:nvPr>
            <p:ph type="sldNum" sz="quarter" idx="5"/>
          </p:nvPr>
        </p:nvSpPr>
        <p:spPr>
          <a:noFill/>
        </p:spPr>
        <p:txBody>
          <a:bodyPr/>
          <a:lstStyle/>
          <a:p>
            <a:fld id="{70807447-C9C5-4683-9183-B3D20B1D6004}" type="slidenum">
              <a:rPr lang="en-US" smtClean="0"/>
              <a:pPr/>
              <a:t>16</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pPr eaLnBrk="1" hangingPunct="1"/>
            <a:endParaRPr lang="en-US" smtClean="0"/>
          </a:p>
        </p:txBody>
      </p:sp>
      <p:sp>
        <p:nvSpPr>
          <p:cNvPr id="34820" name="Slide Number Placeholder 3"/>
          <p:cNvSpPr>
            <a:spLocks noGrp="1"/>
          </p:cNvSpPr>
          <p:nvPr>
            <p:ph type="sldNum" sz="quarter" idx="5"/>
          </p:nvPr>
        </p:nvSpPr>
        <p:spPr>
          <a:noFill/>
        </p:spPr>
        <p:txBody>
          <a:bodyPr/>
          <a:lstStyle/>
          <a:p>
            <a:fld id="{EAF931B1-CEF8-403E-9027-0C00A769FEA2}" type="slidenum">
              <a:rPr lang="en-US" smtClean="0"/>
              <a:pPr/>
              <a:t>17</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pPr eaLnBrk="1" hangingPunct="1"/>
            <a:endParaRPr lang="en-US" smtClean="0"/>
          </a:p>
        </p:txBody>
      </p:sp>
      <p:sp>
        <p:nvSpPr>
          <p:cNvPr id="35844" name="Slide Number Placeholder 3"/>
          <p:cNvSpPr>
            <a:spLocks noGrp="1"/>
          </p:cNvSpPr>
          <p:nvPr>
            <p:ph type="sldNum" sz="quarter" idx="5"/>
          </p:nvPr>
        </p:nvSpPr>
        <p:spPr>
          <a:noFill/>
        </p:spPr>
        <p:txBody>
          <a:bodyPr/>
          <a:lstStyle/>
          <a:p>
            <a:fld id="{80A923B8-FD01-4BB2-B15E-3CED8ED2C659}" type="slidenum">
              <a:rPr lang="en-US" smtClean="0"/>
              <a:pPr/>
              <a:t>18</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pPr eaLnBrk="1" hangingPunct="1"/>
            <a:endParaRPr lang="en-US" smtClean="0"/>
          </a:p>
        </p:txBody>
      </p:sp>
      <p:sp>
        <p:nvSpPr>
          <p:cNvPr id="36868" name="Slide Number Placeholder 3"/>
          <p:cNvSpPr>
            <a:spLocks noGrp="1"/>
          </p:cNvSpPr>
          <p:nvPr>
            <p:ph type="sldNum" sz="quarter" idx="5"/>
          </p:nvPr>
        </p:nvSpPr>
        <p:spPr>
          <a:noFill/>
        </p:spPr>
        <p:txBody>
          <a:bodyPr/>
          <a:lstStyle/>
          <a:p>
            <a:fld id="{1D8B83FF-0CAC-46CD-A8A4-52E148C8D610}" type="slidenum">
              <a:rPr lang="en-US" smtClean="0"/>
              <a:pPr/>
              <a:t>19</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pPr eaLnBrk="1" hangingPunct="1"/>
            <a:endParaRPr lang="en-US" smtClean="0"/>
          </a:p>
        </p:txBody>
      </p:sp>
      <p:sp>
        <p:nvSpPr>
          <p:cNvPr id="37892" name="Slide Number Placeholder 3"/>
          <p:cNvSpPr>
            <a:spLocks noGrp="1"/>
          </p:cNvSpPr>
          <p:nvPr>
            <p:ph type="sldNum" sz="quarter" idx="5"/>
          </p:nvPr>
        </p:nvSpPr>
        <p:spPr>
          <a:noFill/>
        </p:spPr>
        <p:txBody>
          <a:bodyPr/>
          <a:lstStyle/>
          <a:p>
            <a:fld id="{38637E70-6E06-4F00-8441-686D8F499BCB}" type="slidenum">
              <a:rPr lang="en-US" smtClean="0"/>
              <a:pPr/>
              <a:t>20</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pPr eaLnBrk="1" hangingPunct="1"/>
            <a:endParaRPr lang="en-US" smtClean="0"/>
          </a:p>
        </p:txBody>
      </p:sp>
      <p:sp>
        <p:nvSpPr>
          <p:cNvPr id="38916" name="Slide Number Placeholder 3"/>
          <p:cNvSpPr>
            <a:spLocks noGrp="1"/>
          </p:cNvSpPr>
          <p:nvPr>
            <p:ph type="sldNum" sz="quarter" idx="5"/>
          </p:nvPr>
        </p:nvSpPr>
        <p:spPr>
          <a:noFill/>
        </p:spPr>
        <p:txBody>
          <a:bodyPr/>
          <a:lstStyle/>
          <a:p>
            <a:fld id="{AA7DB84D-4EB7-42C3-8AFC-7F72049B4306}" type="slidenum">
              <a:rPr lang="en-US" smtClean="0"/>
              <a:pPr/>
              <a:t>21</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pPr eaLnBrk="1" hangingPunct="1"/>
            <a:endParaRPr lang="en-US" smtClean="0"/>
          </a:p>
        </p:txBody>
      </p:sp>
      <p:sp>
        <p:nvSpPr>
          <p:cNvPr id="40964" name="Slide Number Placeholder 3"/>
          <p:cNvSpPr>
            <a:spLocks noGrp="1"/>
          </p:cNvSpPr>
          <p:nvPr>
            <p:ph type="sldNum" sz="quarter" idx="5"/>
          </p:nvPr>
        </p:nvSpPr>
        <p:spPr>
          <a:noFill/>
        </p:spPr>
        <p:txBody>
          <a:bodyPr/>
          <a:lstStyle/>
          <a:p>
            <a:fld id="{DAC3E548-62D5-4BF9-8398-BE0BB7F41E9A}" type="slidenum">
              <a:rPr lang="en-US" smtClean="0"/>
              <a:pPr/>
              <a:t>22</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pPr eaLnBrk="1" hangingPunct="1"/>
            <a:endParaRPr lang="en-US" smtClean="0"/>
          </a:p>
        </p:txBody>
      </p:sp>
      <p:sp>
        <p:nvSpPr>
          <p:cNvPr id="26628" name="Slide Number Placeholder 3"/>
          <p:cNvSpPr>
            <a:spLocks noGrp="1"/>
          </p:cNvSpPr>
          <p:nvPr>
            <p:ph type="sldNum" sz="quarter" idx="5"/>
          </p:nvPr>
        </p:nvSpPr>
        <p:spPr>
          <a:noFill/>
        </p:spPr>
        <p:txBody>
          <a:bodyPr/>
          <a:lstStyle/>
          <a:p>
            <a:fld id="{EF2FAC55-7898-41D0-BAF1-394FC961F5A4}" type="slidenum">
              <a:rPr lang="en-US" smtClean="0"/>
              <a:pPr/>
              <a:t>5</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p:spPr>
        <p:txBody>
          <a:bodyPr/>
          <a:lstStyle/>
          <a:p>
            <a:pPr eaLnBrk="1" hangingPunct="1"/>
            <a:endParaRPr lang="en-US" smtClean="0"/>
          </a:p>
        </p:txBody>
      </p:sp>
      <p:sp>
        <p:nvSpPr>
          <p:cNvPr id="41988" name="Slide Number Placeholder 3"/>
          <p:cNvSpPr>
            <a:spLocks noGrp="1"/>
          </p:cNvSpPr>
          <p:nvPr>
            <p:ph type="sldNum" sz="quarter" idx="5"/>
          </p:nvPr>
        </p:nvSpPr>
        <p:spPr>
          <a:noFill/>
        </p:spPr>
        <p:txBody>
          <a:bodyPr/>
          <a:lstStyle/>
          <a:p>
            <a:fld id="{45DCC01E-34D9-4125-9367-8B237FF9CB0F}" type="slidenum">
              <a:rPr lang="en-US" smtClean="0"/>
              <a:pPr/>
              <a:t>23</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pPr eaLnBrk="1" hangingPunct="1"/>
            <a:endParaRPr lang="en-US" smtClean="0"/>
          </a:p>
        </p:txBody>
      </p:sp>
      <p:sp>
        <p:nvSpPr>
          <p:cNvPr id="43012" name="Slide Number Placeholder 3"/>
          <p:cNvSpPr>
            <a:spLocks noGrp="1"/>
          </p:cNvSpPr>
          <p:nvPr>
            <p:ph type="sldNum" sz="quarter" idx="5"/>
          </p:nvPr>
        </p:nvSpPr>
        <p:spPr>
          <a:noFill/>
        </p:spPr>
        <p:txBody>
          <a:bodyPr/>
          <a:lstStyle/>
          <a:p>
            <a:fld id="{9AAEF060-1443-415E-9480-BDA908D830AA}" type="slidenum">
              <a:rPr lang="en-US" smtClean="0"/>
              <a:pPr/>
              <a:t>24</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eaLnBrk="1" hangingPunct="1"/>
            <a:endParaRPr lang="en-US" smtClean="0"/>
          </a:p>
        </p:txBody>
      </p:sp>
      <p:sp>
        <p:nvSpPr>
          <p:cNvPr id="44036" name="Slide Number Placeholder 3"/>
          <p:cNvSpPr>
            <a:spLocks noGrp="1"/>
          </p:cNvSpPr>
          <p:nvPr>
            <p:ph type="sldNum" sz="quarter" idx="5"/>
          </p:nvPr>
        </p:nvSpPr>
        <p:spPr>
          <a:noFill/>
        </p:spPr>
        <p:txBody>
          <a:bodyPr/>
          <a:lstStyle/>
          <a:p>
            <a:fld id="{86448133-F6C5-49E5-B58C-E7696B6A50B6}" type="slidenum">
              <a:rPr lang="en-US" smtClean="0"/>
              <a:pPr/>
              <a:t>26</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p:spPr>
        <p:txBody>
          <a:bodyPr/>
          <a:lstStyle/>
          <a:p>
            <a:pPr eaLnBrk="1" hangingPunct="1"/>
            <a:endParaRPr lang="en-US" smtClean="0"/>
          </a:p>
        </p:txBody>
      </p:sp>
      <p:sp>
        <p:nvSpPr>
          <p:cNvPr id="45060" name="Slide Number Placeholder 3"/>
          <p:cNvSpPr>
            <a:spLocks noGrp="1"/>
          </p:cNvSpPr>
          <p:nvPr>
            <p:ph type="sldNum" sz="quarter" idx="5"/>
          </p:nvPr>
        </p:nvSpPr>
        <p:spPr>
          <a:noFill/>
        </p:spPr>
        <p:txBody>
          <a:bodyPr/>
          <a:lstStyle/>
          <a:p>
            <a:fld id="{EEE34DEA-9873-4BDD-9719-3E441B0DBEF9}" type="slidenum">
              <a:rPr lang="en-US" smtClean="0"/>
              <a:pPr/>
              <a:t>27</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pPr eaLnBrk="1" hangingPunct="1"/>
            <a:endParaRPr lang="en-US" smtClean="0"/>
          </a:p>
        </p:txBody>
      </p:sp>
      <p:sp>
        <p:nvSpPr>
          <p:cNvPr id="46084" name="Slide Number Placeholder 3"/>
          <p:cNvSpPr>
            <a:spLocks noGrp="1"/>
          </p:cNvSpPr>
          <p:nvPr>
            <p:ph type="sldNum" sz="quarter" idx="5"/>
          </p:nvPr>
        </p:nvSpPr>
        <p:spPr>
          <a:noFill/>
        </p:spPr>
        <p:txBody>
          <a:bodyPr/>
          <a:lstStyle/>
          <a:p>
            <a:fld id="{FE0A18F1-036E-40C2-8393-359F9A7316FB}" type="slidenum">
              <a:rPr lang="en-US" smtClean="0"/>
              <a:pPr/>
              <a:t>29</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pPr eaLnBrk="1" hangingPunct="1"/>
            <a:endParaRPr lang="en-US" smtClean="0"/>
          </a:p>
        </p:txBody>
      </p:sp>
      <p:sp>
        <p:nvSpPr>
          <p:cNvPr id="39940" name="Slide Number Placeholder 3"/>
          <p:cNvSpPr>
            <a:spLocks noGrp="1"/>
          </p:cNvSpPr>
          <p:nvPr>
            <p:ph type="sldNum" sz="quarter" idx="5"/>
          </p:nvPr>
        </p:nvSpPr>
        <p:spPr>
          <a:noFill/>
        </p:spPr>
        <p:txBody>
          <a:bodyPr/>
          <a:lstStyle/>
          <a:p>
            <a:fld id="{8625D1AF-3D46-417F-9E1A-C7874B0E1BE7}" type="slidenum">
              <a:rPr lang="en-US" smtClean="0"/>
              <a:pPr/>
              <a:t>30</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pPr eaLnBrk="1" hangingPunct="1"/>
            <a:endParaRPr lang="en-US" smtClean="0"/>
          </a:p>
        </p:txBody>
      </p:sp>
      <p:sp>
        <p:nvSpPr>
          <p:cNvPr id="29700" name="Slide Number Placeholder 3"/>
          <p:cNvSpPr>
            <a:spLocks noGrp="1"/>
          </p:cNvSpPr>
          <p:nvPr>
            <p:ph type="sldNum" sz="quarter" idx="5"/>
          </p:nvPr>
        </p:nvSpPr>
        <p:spPr>
          <a:noFill/>
        </p:spPr>
        <p:txBody>
          <a:bodyPr/>
          <a:lstStyle/>
          <a:p>
            <a:fld id="{2D2500C3-9D6B-4640-8114-6ECB4F371AD3}" type="slidenum">
              <a:rPr lang="en-US" smtClean="0"/>
              <a:pPr/>
              <a:t>35</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pPr eaLnBrk="1" hangingPunct="1"/>
            <a:endParaRPr lang="en-US" smtClean="0"/>
          </a:p>
        </p:txBody>
      </p:sp>
      <p:sp>
        <p:nvSpPr>
          <p:cNvPr id="29700" name="Slide Number Placeholder 3"/>
          <p:cNvSpPr>
            <a:spLocks noGrp="1"/>
          </p:cNvSpPr>
          <p:nvPr>
            <p:ph type="sldNum" sz="quarter" idx="5"/>
          </p:nvPr>
        </p:nvSpPr>
        <p:spPr>
          <a:noFill/>
        </p:spPr>
        <p:txBody>
          <a:bodyPr/>
          <a:lstStyle/>
          <a:p>
            <a:fld id="{2D2500C3-9D6B-4640-8114-6ECB4F371AD3}" type="slidenum">
              <a:rPr lang="en-US" smtClean="0"/>
              <a:pPr/>
              <a:t>37</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pPr eaLnBrk="1" hangingPunct="1"/>
            <a:endParaRPr lang="en-US" smtClean="0"/>
          </a:p>
        </p:txBody>
      </p:sp>
      <p:sp>
        <p:nvSpPr>
          <p:cNvPr id="29700" name="Slide Number Placeholder 3"/>
          <p:cNvSpPr>
            <a:spLocks noGrp="1"/>
          </p:cNvSpPr>
          <p:nvPr>
            <p:ph type="sldNum" sz="quarter" idx="5"/>
          </p:nvPr>
        </p:nvSpPr>
        <p:spPr>
          <a:noFill/>
        </p:spPr>
        <p:txBody>
          <a:bodyPr/>
          <a:lstStyle/>
          <a:p>
            <a:fld id="{2D2500C3-9D6B-4640-8114-6ECB4F371AD3}" type="slidenum">
              <a:rPr lang="en-US" smtClean="0"/>
              <a:pPr/>
              <a:t>38</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p:spPr>
        <p:txBody>
          <a:bodyPr/>
          <a:lstStyle/>
          <a:p>
            <a:pPr eaLnBrk="1" hangingPunct="1"/>
            <a:endParaRPr lang="en-US" smtClean="0"/>
          </a:p>
        </p:txBody>
      </p:sp>
      <p:sp>
        <p:nvSpPr>
          <p:cNvPr id="27652" name="Slide Number Placeholder 3"/>
          <p:cNvSpPr>
            <a:spLocks noGrp="1"/>
          </p:cNvSpPr>
          <p:nvPr>
            <p:ph type="sldNum" sz="quarter" idx="5"/>
          </p:nvPr>
        </p:nvSpPr>
        <p:spPr>
          <a:noFill/>
        </p:spPr>
        <p:txBody>
          <a:bodyPr/>
          <a:lstStyle/>
          <a:p>
            <a:fld id="{80403478-DF39-4384-A66B-1E84860E8687}" type="slidenum">
              <a:rPr lang="en-US" smtClean="0"/>
              <a:pPr/>
              <a:t>6</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pPr eaLnBrk="1" hangingPunct="1"/>
            <a:endParaRPr lang="en-US" smtClean="0"/>
          </a:p>
        </p:txBody>
      </p:sp>
      <p:sp>
        <p:nvSpPr>
          <p:cNvPr id="28676" name="Slide Number Placeholder 3"/>
          <p:cNvSpPr>
            <a:spLocks noGrp="1"/>
          </p:cNvSpPr>
          <p:nvPr>
            <p:ph type="sldNum" sz="quarter" idx="5"/>
          </p:nvPr>
        </p:nvSpPr>
        <p:spPr>
          <a:noFill/>
        </p:spPr>
        <p:txBody>
          <a:bodyPr/>
          <a:lstStyle/>
          <a:p>
            <a:fld id="{0D168456-8B68-47F9-BD1E-70416C26C929}" type="slidenum">
              <a:rPr lang="en-US" smtClean="0"/>
              <a:pPr/>
              <a:t>7</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pPr eaLnBrk="1" hangingPunct="1"/>
            <a:endParaRPr lang="en-US" smtClean="0"/>
          </a:p>
        </p:txBody>
      </p:sp>
      <p:sp>
        <p:nvSpPr>
          <p:cNvPr id="29700" name="Slide Number Placeholder 3"/>
          <p:cNvSpPr>
            <a:spLocks noGrp="1"/>
          </p:cNvSpPr>
          <p:nvPr>
            <p:ph type="sldNum" sz="quarter" idx="5"/>
          </p:nvPr>
        </p:nvSpPr>
        <p:spPr>
          <a:noFill/>
        </p:spPr>
        <p:txBody>
          <a:bodyPr/>
          <a:lstStyle/>
          <a:p>
            <a:fld id="{2D2500C3-9D6B-4640-8114-6ECB4F371AD3}" type="slidenum">
              <a:rPr lang="en-US" smtClean="0"/>
              <a:pPr/>
              <a:t>8</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pPr eaLnBrk="1" hangingPunct="1"/>
            <a:endParaRPr lang="en-US" smtClean="0"/>
          </a:p>
        </p:txBody>
      </p:sp>
      <p:sp>
        <p:nvSpPr>
          <p:cNvPr id="29700" name="Slide Number Placeholder 3"/>
          <p:cNvSpPr>
            <a:spLocks noGrp="1"/>
          </p:cNvSpPr>
          <p:nvPr>
            <p:ph type="sldNum" sz="quarter" idx="5"/>
          </p:nvPr>
        </p:nvSpPr>
        <p:spPr>
          <a:noFill/>
        </p:spPr>
        <p:txBody>
          <a:bodyPr/>
          <a:lstStyle/>
          <a:p>
            <a:fld id="{2D2500C3-9D6B-4640-8114-6ECB4F371AD3}" type="slidenum">
              <a:rPr lang="en-US" smtClean="0"/>
              <a:pPr/>
              <a:t>9</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pPr eaLnBrk="1" hangingPunct="1"/>
            <a:endParaRPr lang="en-US" smtClean="0"/>
          </a:p>
        </p:txBody>
      </p:sp>
      <p:sp>
        <p:nvSpPr>
          <p:cNvPr id="29700" name="Slide Number Placeholder 3"/>
          <p:cNvSpPr>
            <a:spLocks noGrp="1"/>
          </p:cNvSpPr>
          <p:nvPr>
            <p:ph type="sldNum" sz="quarter" idx="5"/>
          </p:nvPr>
        </p:nvSpPr>
        <p:spPr>
          <a:noFill/>
        </p:spPr>
        <p:txBody>
          <a:bodyPr/>
          <a:lstStyle/>
          <a:p>
            <a:fld id="{2D2500C3-9D6B-4640-8114-6ECB4F371AD3}" type="slidenum">
              <a:rPr lang="en-US" smtClean="0"/>
              <a:pPr/>
              <a:t>10</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pPr eaLnBrk="1" hangingPunct="1"/>
            <a:endParaRPr lang="en-US" smtClean="0"/>
          </a:p>
        </p:txBody>
      </p:sp>
      <p:sp>
        <p:nvSpPr>
          <p:cNvPr id="29700" name="Slide Number Placeholder 3"/>
          <p:cNvSpPr>
            <a:spLocks noGrp="1"/>
          </p:cNvSpPr>
          <p:nvPr>
            <p:ph type="sldNum" sz="quarter" idx="5"/>
          </p:nvPr>
        </p:nvSpPr>
        <p:spPr>
          <a:noFill/>
        </p:spPr>
        <p:txBody>
          <a:bodyPr/>
          <a:lstStyle/>
          <a:p>
            <a:fld id="{2D2500C3-9D6B-4640-8114-6ECB4F371AD3}" type="slidenum">
              <a:rPr lang="en-US" smtClean="0"/>
              <a:pPr/>
              <a:t>11</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pPr eaLnBrk="1" hangingPunct="1"/>
            <a:endParaRPr lang="en-US" smtClean="0"/>
          </a:p>
        </p:txBody>
      </p:sp>
      <p:sp>
        <p:nvSpPr>
          <p:cNvPr id="29700" name="Slide Number Placeholder 3"/>
          <p:cNvSpPr>
            <a:spLocks noGrp="1"/>
          </p:cNvSpPr>
          <p:nvPr>
            <p:ph type="sldNum" sz="quarter" idx="5"/>
          </p:nvPr>
        </p:nvSpPr>
        <p:spPr>
          <a:noFill/>
        </p:spPr>
        <p:txBody>
          <a:bodyPr/>
          <a:lstStyle/>
          <a:p>
            <a:fld id="{2D2500C3-9D6B-4640-8114-6ECB4F371AD3}" type="slidenum">
              <a:rPr lang="en-US" smtClean="0"/>
              <a:pPr/>
              <a:t>12</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07F08C-EB9B-4F1E-899E-D990584D9382}" type="datetimeFigureOut">
              <a:rPr lang="en-US" smtClean="0"/>
              <a:pPr/>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774A0B-1BAB-4972-8FB2-6F6580163FD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07F08C-EB9B-4F1E-899E-D990584D9382}" type="datetimeFigureOut">
              <a:rPr lang="en-US" smtClean="0"/>
              <a:pPr/>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774A0B-1BAB-4972-8FB2-6F6580163FD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07F08C-EB9B-4F1E-899E-D990584D9382}" type="datetimeFigureOut">
              <a:rPr lang="en-US" smtClean="0"/>
              <a:pPr/>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774A0B-1BAB-4972-8FB2-6F6580163FD7}"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8" name="Rectangle 6"/>
          <p:cNvSpPr>
            <a:spLocks noGrp="1" noChangeArrowheads="1"/>
          </p:cNvSpPr>
          <p:nvPr>
            <p:ph type="sldNum" sz="quarter" idx="12"/>
          </p:nvPr>
        </p:nvSpPr>
        <p:spPr>
          <a:ln/>
        </p:spPr>
        <p:txBody>
          <a:bodyPr/>
          <a:lstStyle>
            <a:lvl1pPr>
              <a:defRPr/>
            </a:lvl1pPr>
          </a:lstStyle>
          <a:p>
            <a:pPr>
              <a:defRPr/>
            </a:pPr>
            <a:fld id="{F8A33B54-9E7D-4DE9-A8E9-288DC0DCA83E}"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07F08C-EB9B-4F1E-899E-D990584D9382}" type="datetimeFigureOut">
              <a:rPr lang="en-US" smtClean="0"/>
              <a:pPr/>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774A0B-1BAB-4972-8FB2-6F6580163FD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07F08C-EB9B-4F1E-899E-D990584D9382}" type="datetimeFigureOut">
              <a:rPr lang="en-US" smtClean="0"/>
              <a:pPr/>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774A0B-1BAB-4972-8FB2-6F6580163FD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B07F08C-EB9B-4F1E-899E-D990584D9382}" type="datetimeFigureOut">
              <a:rPr lang="en-US" smtClean="0"/>
              <a:pPr/>
              <a:t>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774A0B-1BAB-4972-8FB2-6F6580163FD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07F08C-EB9B-4F1E-899E-D990584D9382}" type="datetimeFigureOut">
              <a:rPr lang="en-US" smtClean="0"/>
              <a:pPr/>
              <a:t>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774A0B-1BAB-4972-8FB2-6F6580163FD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07F08C-EB9B-4F1E-899E-D990584D9382}" type="datetimeFigureOut">
              <a:rPr lang="en-US" smtClean="0"/>
              <a:pPr/>
              <a:t>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774A0B-1BAB-4972-8FB2-6F6580163FD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07F08C-EB9B-4F1E-899E-D990584D9382}" type="datetimeFigureOut">
              <a:rPr lang="en-US" smtClean="0"/>
              <a:pPr/>
              <a:t>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774A0B-1BAB-4972-8FB2-6F6580163FD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07F08C-EB9B-4F1E-899E-D990584D9382}" type="datetimeFigureOut">
              <a:rPr lang="en-US" smtClean="0"/>
              <a:pPr/>
              <a:t>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774A0B-1BAB-4972-8FB2-6F6580163FD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07F08C-EB9B-4F1E-899E-D990584D9382}" type="datetimeFigureOut">
              <a:rPr lang="en-US" smtClean="0"/>
              <a:pPr/>
              <a:t>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774A0B-1BAB-4972-8FB2-6F6580163FD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07F08C-EB9B-4F1E-899E-D990584D9382}" type="datetimeFigureOut">
              <a:rPr lang="en-US" smtClean="0"/>
              <a:pPr/>
              <a:t>2/3/2016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774A0B-1BAB-4972-8FB2-6F6580163FD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bobyoungresources.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s-ES" b="1" dirty="0" smtClean="0"/>
              <a:t>El Apocalipsis</a:t>
            </a:r>
            <a:endParaRPr lang="es-ES" b="1" dirty="0"/>
          </a:p>
        </p:txBody>
      </p:sp>
      <p:sp>
        <p:nvSpPr>
          <p:cNvPr id="3" name="Subtitle 2"/>
          <p:cNvSpPr>
            <a:spLocks noGrp="1"/>
          </p:cNvSpPr>
          <p:nvPr>
            <p:ph type="subTitle" idx="1"/>
          </p:nvPr>
        </p:nvSpPr>
        <p:spPr/>
        <p:txBody>
          <a:bodyPr/>
          <a:lstStyle/>
          <a:p>
            <a:r>
              <a:rPr lang="es-ES" dirty="0" smtClean="0"/>
              <a:t>Conferencia Nacional de Predicadores y Lideres de las Iglesias de Perú</a:t>
            </a:r>
            <a:endParaRPr lang="es-E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152400"/>
            <a:ext cx="8229600" cy="838200"/>
          </a:xfrm>
        </p:spPr>
        <p:txBody>
          <a:bodyPr>
            <a:normAutofit fontScale="90000"/>
          </a:bodyPr>
          <a:lstStyle/>
          <a:p>
            <a:pPr eaLnBrk="1" hangingPunct="1"/>
            <a:r>
              <a:rPr lang="es-GT" sz="3600" b="1" dirty="0" smtClean="0"/>
              <a:t>II- La estructura del libro</a:t>
            </a:r>
            <a:r>
              <a:rPr lang="es-GT" sz="3800" dirty="0" smtClean="0"/>
              <a:t/>
            </a:r>
            <a:br>
              <a:rPr lang="es-GT" sz="3800" dirty="0" smtClean="0"/>
            </a:br>
            <a:r>
              <a:rPr lang="es-GT" sz="2400" i="1" dirty="0" smtClean="0"/>
              <a:t>¿Qué se puede entender analizando la estructura?</a:t>
            </a:r>
            <a:endParaRPr lang="es-GT" sz="3600" i="1" dirty="0" smtClean="0"/>
          </a:p>
        </p:txBody>
      </p:sp>
      <p:sp>
        <p:nvSpPr>
          <p:cNvPr id="7171" name="Rectangle 3"/>
          <p:cNvSpPr>
            <a:spLocks noGrp="1" noChangeArrowheads="1"/>
          </p:cNvSpPr>
          <p:nvPr>
            <p:ph type="body" idx="1"/>
          </p:nvPr>
        </p:nvSpPr>
        <p:spPr>
          <a:xfrm>
            <a:off x="228600" y="990600"/>
            <a:ext cx="8763000" cy="5867400"/>
          </a:xfrm>
        </p:spPr>
        <p:txBody>
          <a:bodyPr>
            <a:normAutofit/>
          </a:bodyPr>
          <a:lstStyle/>
          <a:p>
            <a:r>
              <a:rPr lang="es-GT" sz="2800" b="1" dirty="0" smtClean="0"/>
              <a:t>6 – Símbolos: 6 sellos 4+2 (¿que significa?—lo que va a suceder) </a:t>
            </a:r>
            <a:r>
              <a:rPr lang="es-ES" sz="2800" dirty="0" smtClean="0"/>
              <a:t>[conquista</a:t>
            </a:r>
            <a:r>
              <a:rPr lang="es-ES" sz="2800" dirty="0"/>
              <a:t>, guerra, hambruna, </a:t>
            </a:r>
            <a:r>
              <a:rPr lang="es-ES" sz="2800" dirty="0" smtClean="0"/>
              <a:t>muerte—victoria</a:t>
            </a:r>
            <a:r>
              <a:rPr lang="es-ES" sz="2800" dirty="0"/>
              <a:t>, juicio]</a:t>
            </a:r>
            <a:endParaRPr lang="en-US" sz="2800" b="1" dirty="0" smtClean="0"/>
          </a:p>
          <a:p>
            <a:r>
              <a:rPr lang="es-GT" sz="2800" b="1" dirty="0" smtClean="0"/>
              <a:t>7 - Intervalo: 144.000 sellados, la gran multitud (protección, victoria)</a:t>
            </a:r>
            <a:endParaRPr lang="en-US" sz="2800" b="1" dirty="0" smtClean="0"/>
          </a:p>
          <a:p>
            <a:r>
              <a:rPr lang="es-GT" sz="2800" b="1" dirty="0" smtClean="0"/>
              <a:t>8-9 - 7º sello = trompetas 4+2 </a:t>
            </a:r>
            <a:r>
              <a:rPr lang="es-ES" sz="2800" dirty="0"/>
              <a:t>[trompeta=advertencia, en este caso de juicios]</a:t>
            </a:r>
            <a:endParaRPr lang="en-US" sz="2800" dirty="0"/>
          </a:p>
          <a:p>
            <a:r>
              <a:rPr lang="es-ES" sz="2800" dirty="0" smtClean="0"/>
              <a:t>[</a:t>
            </a:r>
            <a:r>
              <a:rPr lang="es-ES" sz="2800" dirty="0"/>
              <a:t>la tierra, el mar, las aguas, el </a:t>
            </a:r>
            <a:r>
              <a:rPr lang="es-ES" sz="2800" dirty="0" smtClean="0"/>
              <a:t>cielo-sol-luna-</a:t>
            </a:r>
            <a:r>
              <a:rPr lang="es-ES" sz="2800" dirty="0" err="1" smtClean="0"/>
              <a:t>estrellas__juicio</a:t>
            </a:r>
            <a:r>
              <a:rPr lang="es-ES" sz="2800" dirty="0" smtClean="0"/>
              <a:t>  sobre </a:t>
            </a:r>
            <a:r>
              <a:rPr lang="es-ES" sz="2800" dirty="0"/>
              <a:t>Satanás, juicio desde el este</a:t>
            </a:r>
            <a:r>
              <a:rPr lang="es-ES" sz="2800" dirty="0" smtClean="0"/>
              <a:t>]</a:t>
            </a:r>
            <a:endParaRPr lang="en-US" sz="2800" b="1" dirty="0" smtClean="0"/>
          </a:p>
          <a:p>
            <a:r>
              <a:rPr lang="es-GT" sz="2800" b="1" dirty="0" smtClean="0"/>
              <a:t>10-11 - Intervalo: ángel con segundo librito, dos testigos  (protección, victoria)</a:t>
            </a:r>
          </a:p>
          <a:p>
            <a:r>
              <a:rPr lang="es-GT" sz="2800" b="1" dirty="0" smtClean="0"/>
              <a:t>11:15-19 - 7ª trompeta: la victoria del reino</a:t>
            </a:r>
            <a:endParaRPr lang="en-US" sz="2800" b="1"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152400"/>
            <a:ext cx="8229600" cy="838200"/>
          </a:xfrm>
        </p:spPr>
        <p:txBody>
          <a:bodyPr>
            <a:normAutofit fontScale="90000"/>
          </a:bodyPr>
          <a:lstStyle/>
          <a:p>
            <a:pPr eaLnBrk="1" hangingPunct="1"/>
            <a:r>
              <a:rPr lang="es-GT" sz="3600" b="1" dirty="0" smtClean="0"/>
              <a:t>II- La estructura del libro</a:t>
            </a:r>
            <a:r>
              <a:rPr lang="es-GT" sz="3800" dirty="0" smtClean="0"/>
              <a:t/>
            </a:r>
            <a:br>
              <a:rPr lang="es-GT" sz="3800" dirty="0" smtClean="0"/>
            </a:br>
            <a:r>
              <a:rPr lang="es-GT" sz="2400" i="1" dirty="0" smtClean="0"/>
              <a:t>¿Qué se puede entender analizando la estructura?</a:t>
            </a:r>
            <a:endParaRPr lang="es-GT" sz="3600" i="1" dirty="0" smtClean="0"/>
          </a:p>
        </p:txBody>
      </p:sp>
      <p:sp>
        <p:nvSpPr>
          <p:cNvPr id="7171" name="Rectangle 3"/>
          <p:cNvSpPr>
            <a:spLocks noGrp="1" noChangeArrowheads="1"/>
          </p:cNvSpPr>
          <p:nvPr>
            <p:ph type="body" idx="1"/>
          </p:nvPr>
        </p:nvSpPr>
        <p:spPr>
          <a:xfrm>
            <a:off x="228600" y="990600"/>
            <a:ext cx="8763000" cy="4953000"/>
          </a:xfrm>
        </p:spPr>
        <p:txBody>
          <a:bodyPr>
            <a:normAutofit/>
          </a:bodyPr>
          <a:lstStyle/>
          <a:p>
            <a:r>
              <a:rPr lang="es-GT" sz="2400" b="1" dirty="0" smtClean="0"/>
              <a:t>12-13 - Símbolos: (lo que va a suceder) </a:t>
            </a:r>
            <a:r>
              <a:rPr lang="es-ES" sz="2400" dirty="0"/>
              <a:t>Mujer dando luz; </a:t>
            </a:r>
            <a:r>
              <a:rPr lang="es-ES" sz="2400" dirty="0" smtClean="0"/>
              <a:t>dragón;</a:t>
            </a:r>
            <a:r>
              <a:rPr lang="en-US" sz="2400" dirty="0" smtClean="0"/>
              <a:t> </a:t>
            </a:r>
            <a:r>
              <a:rPr lang="es-ES" sz="2400" dirty="0" smtClean="0"/>
              <a:t>conflictos—hijo </a:t>
            </a:r>
            <a:r>
              <a:rPr lang="es-ES" sz="2400" dirty="0"/>
              <a:t>varón protegido, la mujer protegida, Satanás derrotado, Satanás contra la mujer y su </a:t>
            </a:r>
            <a:r>
              <a:rPr lang="es-ES" sz="2400" dirty="0" smtClean="0"/>
              <a:t>descendencia;</a:t>
            </a:r>
            <a:r>
              <a:rPr lang="en-US" sz="2400" dirty="0" smtClean="0"/>
              <a:t> </a:t>
            </a:r>
            <a:r>
              <a:rPr lang="es-ES" sz="2400" dirty="0" smtClean="0"/>
              <a:t>dos bestias aliados </a:t>
            </a:r>
            <a:r>
              <a:rPr lang="es-ES" sz="2400" dirty="0"/>
              <a:t>a </a:t>
            </a:r>
            <a:r>
              <a:rPr lang="es-ES" sz="2400" dirty="0" smtClean="0"/>
              <a:t>Satanás</a:t>
            </a:r>
            <a:endParaRPr lang="en-US" sz="2400" b="1" dirty="0" smtClean="0"/>
          </a:p>
          <a:p>
            <a:r>
              <a:rPr lang="es-GT" sz="2400" b="1" dirty="0" smtClean="0"/>
              <a:t>14 - Intervalo: 144000, 6 ángeles y la cosecha de la tierra </a:t>
            </a:r>
            <a:r>
              <a:rPr lang="es-ES" sz="2400" dirty="0"/>
              <a:t> </a:t>
            </a:r>
            <a:r>
              <a:rPr lang="es-ES" sz="2400" dirty="0" smtClean="0"/>
              <a:t>[3 ángeles, evangelio</a:t>
            </a:r>
            <a:r>
              <a:rPr lang="es-ES" sz="2400" dirty="0"/>
              <a:t>, juicio </a:t>
            </a:r>
            <a:r>
              <a:rPr lang="es-ES" sz="2400" dirty="0" smtClean="0"/>
              <a:t>sobre </a:t>
            </a:r>
            <a:r>
              <a:rPr lang="es-ES" sz="2400" dirty="0"/>
              <a:t>Roma, juicio de los adoradores de la </a:t>
            </a:r>
            <a:r>
              <a:rPr lang="es-ES" sz="2400" dirty="0" smtClean="0"/>
              <a:t>bestia, </a:t>
            </a:r>
            <a:r>
              <a:rPr lang="es-ES" sz="2400" dirty="0"/>
              <a:t>cosecha de la tierra [hijo del hombre, 3 más ángeles]</a:t>
            </a:r>
            <a:endParaRPr lang="en-US" sz="2400" b="1" dirty="0" smtClean="0"/>
          </a:p>
          <a:p>
            <a:r>
              <a:rPr lang="es-GT" sz="2400" b="1" dirty="0" smtClean="0"/>
              <a:t>15-16- Plagas/copas  4+2 [¿en contra de quienes?] </a:t>
            </a:r>
            <a:r>
              <a:rPr lang="es-ES" sz="2400" dirty="0"/>
              <a:t>[la tierra, el mar, las aguas, el </a:t>
            </a:r>
            <a:r>
              <a:rPr lang="es-ES" sz="2400" dirty="0" smtClean="0"/>
              <a:t>cielo-</a:t>
            </a:r>
            <a:r>
              <a:rPr lang="es-ES" sz="2400" dirty="0" err="1" smtClean="0"/>
              <a:t>sol</a:t>
            </a:r>
            <a:r>
              <a:rPr lang="es-ES" sz="2400" dirty="0" err="1"/>
              <a:t>__juicio</a:t>
            </a:r>
            <a:r>
              <a:rPr lang="es-ES" sz="2400" dirty="0"/>
              <a:t> del bestia, juicio desde el este] </a:t>
            </a:r>
            <a:endParaRPr lang="en-US" sz="2400" b="1" dirty="0" smtClean="0"/>
          </a:p>
          <a:p>
            <a:r>
              <a:rPr lang="es-GT" sz="2400" b="1" dirty="0" smtClean="0"/>
              <a:t>16:13-16 – Intervalo[?]: 3 ranas preparan para la batalla</a:t>
            </a:r>
            <a:endParaRPr lang="en-US" sz="2400" b="1" dirty="0" smtClean="0"/>
          </a:p>
          <a:p>
            <a:r>
              <a:rPr lang="es-GT" sz="2400" b="1" dirty="0" smtClean="0"/>
              <a:t>17-18 - 7º copa = destrucción de Babilonia</a:t>
            </a:r>
            <a:endParaRPr lang="en-US" sz="2400" b="1"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152400"/>
            <a:ext cx="8229600" cy="838200"/>
          </a:xfrm>
        </p:spPr>
        <p:txBody>
          <a:bodyPr>
            <a:normAutofit fontScale="90000"/>
          </a:bodyPr>
          <a:lstStyle/>
          <a:p>
            <a:pPr eaLnBrk="1" hangingPunct="1"/>
            <a:r>
              <a:rPr lang="es-GT" sz="3600" b="1" dirty="0" smtClean="0"/>
              <a:t>II- La estructura del libro</a:t>
            </a:r>
            <a:r>
              <a:rPr lang="es-GT" sz="3800" dirty="0" smtClean="0"/>
              <a:t/>
            </a:r>
            <a:br>
              <a:rPr lang="es-GT" sz="3800" dirty="0" smtClean="0"/>
            </a:br>
            <a:r>
              <a:rPr lang="es-GT" sz="2400" i="1" dirty="0" smtClean="0"/>
              <a:t>¿Qué se puede entender analizando la estructura?</a:t>
            </a:r>
            <a:endParaRPr lang="es-GT" sz="3600" i="1" dirty="0" smtClean="0"/>
          </a:p>
        </p:txBody>
      </p:sp>
      <p:sp>
        <p:nvSpPr>
          <p:cNvPr id="7171" name="Rectangle 3"/>
          <p:cNvSpPr>
            <a:spLocks noGrp="1" noChangeArrowheads="1"/>
          </p:cNvSpPr>
          <p:nvPr>
            <p:ph type="body" idx="1"/>
          </p:nvPr>
        </p:nvSpPr>
        <p:spPr>
          <a:xfrm>
            <a:off x="228600" y="990600"/>
            <a:ext cx="8763000" cy="5410200"/>
          </a:xfrm>
        </p:spPr>
        <p:txBody>
          <a:bodyPr>
            <a:normAutofit/>
          </a:bodyPr>
          <a:lstStyle/>
          <a:p>
            <a:r>
              <a:rPr lang="es-GT" b="1" dirty="0" smtClean="0"/>
              <a:t>19-20 - Escena del cielo  </a:t>
            </a:r>
            <a:r>
              <a:rPr lang="es-ES" dirty="0"/>
              <a:t>[celebración, victoria, destrucción de Roma resumida, atadura de Satanás, reinado de los mártires, </a:t>
            </a:r>
            <a:r>
              <a:rPr lang="es-ES" dirty="0" smtClean="0"/>
              <a:t>liberación </a:t>
            </a:r>
            <a:r>
              <a:rPr lang="es-ES" dirty="0"/>
              <a:t>y castigo de Satanás, juicio final</a:t>
            </a:r>
            <a:r>
              <a:rPr lang="es-ES" dirty="0" smtClean="0"/>
              <a:t>]</a:t>
            </a:r>
          </a:p>
          <a:p>
            <a:r>
              <a:rPr lang="es-GT" b="1" dirty="0" smtClean="0"/>
              <a:t>21-22 - Visión final: Cristo entre la iglesia victoriosa</a:t>
            </a:r>
            <a:endParaRPr lang="en-US" b="1" dirty="0" smtClean="0"/>
          </a:p>
          <a:p>
            <a:r>
              <a:rPr lang="es-GT" b="1" dirty="0" smtClean="0"/>
              <a:t>22:6-21 - Epílogo</a:t>
            </a:r>
            <a:endParaRPr lang="es-GT" sz="48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pPr eaLnBrk="1" hangingPunct="1"/>
            <a:r>
              <a:rPr lang="es-GT" sz="3600" b="1" smtClean="0"/>
              <a:t>III- Características del Contenido</a:t>
            </a:r>
            <a:r>
              <a:rPr lang="es-GT" sz="3800" smtClean="0"/>
              <a:t/>
            </a:r>
            <a:br>
              <a:rPr lang="es-GT" sz="3800" smtClean="0"/>
            </a:br>
            <a:r>
              <a:rPr lang="es-GT" sz="3600" i="1" smtClean="0"/>
              <a:t>¿Cómo es el contenido del libro de Apocalipsis?</a:t>
            </a:r>
          </a:p>
        </p:txBody>
      </p:sp>
      <p:sp>
        <p:nvSpPr>
          <p:cNvPr id="8195" name="Rectangle 3"/>
          <p:cNvSpPr>
            <a:spLocks noGrp="1" noChangeArrowheads="1"/>
          </p:cNvSpPr>
          <p:nvPr>
            <p:ph type="body" idx="1"/>
          </p:nvPr>
        </p:nvSpPr>
        <p:spPr>
          <a:xfrm>
            <a:off x="457200" y="1600200"/>
            <a:ext cx="8382000" cy="4530725"/>
          </a:xfrm>
        </p:spPr>
        <p:txBody>
          <a:bodyPr>
            <a:normAutofit/>
          </a:bodyPr>
          <a:lstStyle/>
          <a:p>
            <a:pPr eaLnBrk="1" hangingPunct="1"/>
            <a:r>
              <a:rPr lang="es-ES" b="1" dirty="0" smtClean="0"/>
              <a:t>El libro de Apocalipsis está marcado de un contenido altamente </a:t>
            </a:r>
            <a:r>
              <a:rPr lang="es-ES" b="1" u="sng" dirty="0" smtClean="0"/>
              <a:t>ético y práctico</a:t>
            </a:r>
            <a:r>
              <a:rPr lang="es-ES" b="1" dirty="0" smtClean="0"/>
              <a:t>.</a:t>
            </a:r>
          </a:p>
          <a:p>
            <a:pPr eaLnBrk="1" hangingPunct="1"/>
            <a:r>
              <a:rPr lang="es-ES" b="1" dirty="0" smtClean="0"/>
              <a:t>Un contenido eminentemente </a:t>
            </a:r>
            <a:r>
              <a:rPr lang="es-ES" b="1" u="sng" dirty="0" smtClean="0"/>
              <a:t>contemporáneo</a:t>
            </a:r>
            <a:r>
              <a:rPr lang="es-ES" b="1" dirty="0" smtClean="0"/>
              <a:t>.</a:t>
            </a:r>
          </a:p>
          <a:p>
            <a:pPr eaLnBrk="1" hangingPunct="1"/>
            <a:r>
              <a:rPr lang="es-ES" b="1" dirty="0" smtClean="0"/>
              <a:t>Un contenido esencialmente orientado al tema de </a:t>
            </a:r>
            <a:r>
              <a:rPr lang="es-ES" b="1" u="sng" dirty="0" smtClean="0"/>
              <a:t>conflicto y conquista</a:t>
            </a:r>
            <a:r>
              <a:rPr lang="es-ES" b="1" dirty="0" smtClean="0"/>
              <a:t>. </a:t>
            </a:r>
            <a:endParaRPr lang="en-US" b="1" dirty="0" smtClean="0"/>
          </a:p>
          <a:p>
            <a:pPr eaLnBrk="1" hangingPunct="1"/>
            <a:r>
              <a:rPr lang="es-ES" b="1" dirty="0" smtClean="0"/>
              <a:t>Un contenido esencialmente </a:t>
            </a:r>
            <a:r>
              <a:rPr lang="es-ES" b="1" u="sng" dirty="0" smtClean="0"/>
              <a:t>Cristo-céntrico</a:t>
            </a:r>
            <a:r>
              <a:rPr lang="es-ES" b="1" dirty="0" smtClean="0"/>
              <a:t>.</a:t>
            </a:r>
            <a:endParaRPr lang="en-US" b="1"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eaLnBrk="1" hangingPunct="1"/>
            <a:r>
              <a:rPr lang="en-US" sz="3800" b="1" smtClean="0"/>
              <a:t>A los creyentes atribulados se les recuerda que: ¡Dios está en control!</a:t>
            </a:r>
          </a:p>
        </p:txBody>
      </p:sp>
      <p:sp>
        <p:nvSpPr>
          <p:cNvPr id="9219" name="Rectangle 3"/>
          <p:cNvSpPr>
            <a:spLocks noGrp="1" noChangeArrowheads="1"/>
          </p:cNvSpPr>
          <p:nvPr>
            <p:ph type="body" idx="1"/>
          </p:nvPr>
        </p:nvSpPr>
        <p:spPr>
          <a:xfrm>
            <a:off x="457200" y="1676400"/>
            <a:ext cx="8229600" cy="4454525"/>
          </a:xfrm>
        </p:spPr>
        <p:txBody>
          <a:bodyPr/>
          <a:lstStyle/>
          <a:p>
            <a:pPr eaLnBrk="1" hangingPunct="1">
              <a:lnSpc>
                <a:spcPct val="90000"/>
              </a:lnSpc>
            </a:pPr>
            <a:r>
              <a:rPr lang="es-AR" sz="2400" b="1" dirty="0" smtClean="0"/>
              <a:t>Dios ve sus lágrimas [7:17; 21:4]</a:t>
            </a:r>
            <a:endParaRPr lang="en-US" sz="2400" b="1" dirty="0" smtClean="0"/>
          </a:p>
          <a:p>
            <a:pPr eaLnBrk="1" hangingPunct="1">
              <a:lnSpc>
                <a:spcPct val="90000"/>
              </a:lnSpc>
            </a:pPr>
            <a:r>
              <a:rPr lang="es-AR" sz="2400" b="1" i="1" dirty="0" smtClean="0"/>
              <a:t>Se les asegura que</a:t>
            </a:r>
            <a:r>
              <a:rPr lang="es-AR" sz="2400" b="1" dirty="0" smtClean="0"/>
              <a:t>…sus oraciones gobiernan el mundo! [8:3,4]</a:t>
            </a:r>
            <a:endParaRPr lang="en-US" sz="2400" b="1" dirty="0" smtClean="0"/>
          </a:p>
          <a:p>
            <a:pPr eaLnBrk="1" hangingPunct="1">
              <a:lnSpc>
                <a:spcPct val="90000"/>
              </a:lnSpc>
            </a:pPr>
            <a:r>
              <a:rPr lang="es-AR" sz="2400" b="1" i="1" dirty="0" smtClean="0"/>
              <a:t>Se les asegura que</a:t>
            </a:r>
            <a:r>
              <a:rPr lang="es-AR" sz="2400" b="1" dirty="0" smtClean="0"/>
              <a:t>…su muerte es preciosa a los ojos de Dios, y sus almas ascienden inmediatamente al cielo, a un cielo cuya gloria sobrepuja infinitamente los sufrimientos terrenales [14:13; 20:4].</a:t>
            </a:r>
            <a:endParaRPr lang="en-US" sz="2400" b="1" dirty="0" smtClean="0"/>
          </a:p>
          <a:p>
            <a:pPr eaLnBrk="1" hangingPunct="1">
              <a:lnSpc>
                <a:spcPct val="90000"/>
              </a:lnSpc>
            </a:pPr>
            <a:r>
              <a:rPr lang="es-AR" sz="2400" b="1" i="1" dirty="0" smtClean="0"/>
              <a:t>Se les asegura que</a:t>
            </a:r>
            <a:r>
              <a:rPr lang="es-AR" sz="2400" b="1" dirty="0" smtClean="0"/>
              <a:t>…su victoria final está asegurada [15:2]</a:t>
            </a:r>
            <a:endParaRPr lang="en-US" sz="2400" b="1" dirty="0" smtClean="0"/>
          </a:p>
          <a:p>
            <a:pPr eaLnBrk="1" hangingPunct="1">
              <a:lnSpc>
                <a:spcPct val="90000"/>
              </a:lnSpc>
            </a:pPr>
            <a:r>
              <a:rPr lang="es-AR" sz="2400" b="1" i="1" dirty="0" smtClean="0"/>
              <a:t>Se les asegura que</a:t>
            </a:r>
            <a:r>
              <a:rPr lang="es-AR" sz="2400" b="1" dirty="0" smtClean="0"/>
              <a:t>…su sangre será vengada [6:9; 8:3]</a:t>
            </a:r>
            <a:endParaRPr lang="en-US" sz="2400" b="1" dirty="0" smtClean="0"/>
          </a:p>
          <a:p>
            <a:pPr eaLnBrk="1" hangingPunct="1">
              <a:lnSpc>
                <a:spcPct val="90000"/>
              </a:lnSpc>
            </a:pPr>
            <a:r>
              <a:rPr lang="es-AR" sz="2400" b="1" i="1" dirty="0" smtClean="0"/>
              <a:t>Se les asegura que</a:t>
            </a:r>
            <a:r>
              <a:rPr lang="es-AR" sz="2400" b="1" dirty="0" smtClean="0"/>
              <a:t>…su Cristo vive, y reina  eternamente, y vendrá! Sí, Ven, Señor Jesús.</a:t>
            </a:r>
            <a:endParaRPr lang="en-US" sz="2400" b="1" dirty="0" smtClean="0"/>
          </a:p>
          <a:p>
            <a:pPr eaLnBrk="1" hangingPunct="1">
              <a:lnSpc>
                <a:spcPct val="90000"/>
              </a:lnSpc>
            </a:pPr>
            <a:endParaRPr lang="en-US" sz="21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pPr eaLnBrk="1" hangingPunct="1"/>
            <a:r>
              <a:rPr lang="es-GT" sz="3600" b="1" smtClean="0"/>
              <a:t>IV- Prop</a:t>
            </a:r>
            <a:r>
              <a:rPr lang="es-GT" sz="3600" b="1" smtClean="0">
                <a:solidFill>
                  <a:schemeClr val="tx1"/>
                </a:solidFill>
              </a:rPr>
              <a:t>ó</a:t>
            </a:r>
            <a:r>
              <a:rPr lang="es-GT" sz="3600" b="1" smtClean="0"/>
              <a:t>sito del Libro</a:t>
            </a:r>
            <a:r>
              <a:rPr lang="es-GT" sz="3800" smtClean="0"/>
              <a:t/>
            </a:r>
            <a:br>
              <a:rPr lang="es-GT" sz="3800" smtClean="0"/>
            </a:br>
            <a:r>
              <a:rPr lang="es-GT" sz="3600" i="1" smtClean="0"/>
              <a:t>¿Que es el propósito del libro de Apocalipsis?</a:t>
            </a:r>
          </a:p>
        </p:txBody>
      </p:sp>
      <p:sp>
        <p:nvSpPr>
          <p:cNvPr id="16387" name="Rectangle 3"/>
          <p:cNvSpPr>
            <a:spLocks noGrp="1" noChangeArrowheads="1"/>
          </p:cNvSpPr>
          <p:nvPr>
            <p:ph type="body" idx="1"/>
          </p:nvPr>
        </p:nvSpPr>
        <p:spPr>
          <a:xfrm>
            <a:off x="457200" y="1600200"/>
            <a:ext cx="8382000" cy="4530725"/>
          </a:xfrm>
        </p:spPr>
        <p:txBody>
          <a:bodyPr>
            <a:normAutofit/>
          </a:bodyPr>
          <a:lstStyle/>
          <a:p>
            <a:pPr>
              <a:defRPr/>
            </a:pPr>
            <a:r>
              <a:rPr lang="es-GT" sz="2400" b="1" dirty="0" smtClean="0"/>
              <a:t>Propósito básico del libro</a:t>
            </a:r>
            <a:r>
              <a:rPr lang="es-GT" sz="2400" dirty="0" smtClean="0"/>
              <a:t>—dar ánimo a los cristianos quienes estaban sufriendo persecución, mostrando la soberanía de Dios.</a:t>
            </a:r>
          </a:p>
          <a:p>
            <a:pPr lvl="1">
              <a:defRPr/>
            </a:pPr>
            <a:r>
              <a:rPr lang="es-GT" sz="2400" b="1" dirty="0" smtClean="0">
                <a:ea typeface="+mn-ea"/>
                <a:cs typeface="+mn-cs"/>
              </a:rPr>
              <a:t>Dios ve sus lágrimas. (</a:t>
            </a:r>
            <a:r>
              <a:rPr lang="es-GT" sz="2400" b="1" dirty="0" err="1" smtClean="0">
                <a:ea typeface="+mn-ea"/>
                <a:cs typeface="+mn-cs"/>
              </a:rPr>
              <a:t>Apoc</a:t>
            </a:r>
            <a:r>
              <a:rPr lang="es-GT" sz="2400" b="1" dirty="0" smtClean="0">
                <a:ea typeface="+mn-ea"/>
                <a:cs typeface="+mn-cs"/>
              </a:rPr>
              <a:t>. 7:17, 21:4)</a:t>
            </a:r>
          </a:p>
          <a:p>
            <a:pPr lvl="1">
              <a:defRPr/>
            </a:pPr>
            <a:r>
              <a:rPr lang="es-GT" sz="2400" b="1" dirty="0" smtClean="0">
                <a:ea typeface="+mn-ea"/>
                <a:cs typeface="+mn-cs"/>
              </a:rPr>
              <a:t>Sus oraciones llegan a Dios. (</a:t>
            </a:r>
            <a:r>
              <a:rPr lang="es-GT" sz="2400" b="1" dirty="0" err="1" smtClean="0">
                <a:ea typeface="+mn-ea"/>
                <a:cs typeface="+mn-cs"/>
              </a:rPr>
              <a:t>Apoc</a:t>
            </a:r>
            <a:r>
              <a:rPr lang="es-GT" sz="2400" b="1" dirty="0" smtClean="0">
                <a:ea typeface="+mn-ea"/>
                <a:cs typeface="+mn-cs"/>
              </a:rPr>
              <a:t>. 8:3-4)</a:t>
            </a:r>
          </a:p>
          <a:p>
            <a:pPr lvl="1">
              <a:defRPr/>
            </a:pPr>
            <a:r>
              <a:rPr lang="es-GT" sz="2400" b="1" dirty="0" smtClean="0">
                <a:ea typeface="+mn-ea"/>
                <a:cs typeface="+mn-cs"/>
              </a:rPr>
              <a:t>Su muerte es precioso para Dios. (</a:t>
            </a:r>
            <a:r>
              <a:rPr lang="es-GT" sz="2400" b="1" dirty="0" err="1" smtClean="0">
                <a:ea typeface="+mn-ea"/>
                <a:cs typeface="+mn-cs"/>
              </a:rPr>
              <a:t>Apoc</a:t>
            </a:r>
            <a:r>
              <a:rPr lang="es-GT" sz="2400" b="1" dirty="0" smtClean="0">
                <a:ea typeface="+mn-ea"/>
                <a:cs typeface="+mn-cs"/>
              </a:rPr>
              <a:t>. 14:13)</a:t>
            </a:r>
          </a:p>
          <a:p>
            <a:pPr lvl="1">
              <a:defRPr/>
            </a:pPr>
            <a:r>
              <a:rPr lang="es-GT" sz="2400" b="1" dirty="0" smtClean="0">
                <a:ea typeface="+mn-ea"/>
                <a:cs typeface="+mn-cs"/>
              </a:rPr>
              <a:t>La victoria final es garantizada. (</a:t>
            </a:r>
            <a:r>
              <a:rPr lang="es-GT" sz="2400" b="1" dirty="0" err="1" smtClean="0">
                <a:ea typeface="+mn-ea"/>
                <a:cs typeface="+mn-cs"/>
              </a:rPr>
              <a:t>Apoc</a:t>
            </a:r>
            <a:r>
              <a:rPr lang="es-GT" sz="2400" b="1" dirty="0" smtClean="0">
                <a:ea typeface="+mn-ea"/>
                <a:cs typeface="+mn-cs"/>
              </a:rPr>
              <a:t>. 15:2)</a:t>
            </a:r>
          </a:p>
          <a:p>
            <a:pPr lvl="1">
              <a:defRPr/>
            </a:pPr>
            <a:r>
              <a:rPr lang="es-GT" sz="2400" b="1" dirty="0" smtClean="0">
                <a:ea typeface="+mn-ea"/>
                <a:cs typeface="+mn-cs"/>
              </a:rPr>
              <a:t>Su sangre será vengada. (</a:t>
            </a:r>
            <a:r>
              <a:rPr lang="es-GT" sz="2400" b="1" dirty="0" err="1" smtClean="0">
                <a:ea typeface="+mn-ea"/>
                <a:cs typeface="+mn-cs"/>
              </a:rPr>
              <a:t>Apoc</a:t>
            </a:r>
            <a:r>
              <a:rPr lang="es-GT" sz="2400" b="1" dirty="0" smtClean="0">
                <a:ea typeface="+mn-ea"/>
                <a:cs typeface="+mn-cs"/>
              </a:rPr>
              <a:t>. 6:9-17)</a:t>
            </a:r>
          </a:p>
          <a:p>
            <a:pPr lvl="1">
              <a:defRPr/>
            </a:pPr>
            <a:r>
              <a:rPr lang="es-GT" sz="2400" b="1" dirty="0" smtClean="0">
                <a:ea typeface="+mn-ea"/>
                <a:cs typeface="+mn-cs"/>
              </a:rPr>
              <a:t>Cristo reina para siempre (</a:t>
            </a:r>
            <a:r>
              <a:rPr lang="es-GT" sz="2400" b="1" dirty="0" err="1" smtClean="0">
                <a:ea typeface="+mn-ea"/>
                <a:cs typeface="+mn-cs"/>
              </a:rPr>
              <a:t>Apoc</a:t>
            </a:r>
            <a:r>
              <a:rPr lang="es-GT" sz="2400" b="1" dirty="0" smtClean="0">
                <a:ea typeface="+mn-ea"/>
                <a:cs typeface="+mn-cs"/>
              </a:rPr>
              <a:t>. 5:11-13)</a:t>
            </a:r>
          </a:p>
          <a:p>
            <a:pPr lvl="1">
              <a:defRPr/>
            </a:pPr>
            <a:r>
              <a:rPr lang="es-GT" sz="2400" b="1" dirty="0" smtClean="0">
                <a:ea typeface="+mn-ea"/>
                <a:cs typeface="+mn-cs"/>
              </a:rPr>
              <a:t>Cristo vendrá otra vez para recibir los suyos. (</a:t>
            </a:r>
            <a:r>
              <a:rPr lang="es-GT" sz="2400" b="1" dirty="0" err="1" smtClean="0">
                <a:ea typeface="+mn-ea"/>
                <a:cs typeface="+mn-cs"/>
              </a:rPr>
              <a:t>Apoc</a:t>
            </a:r>
            <a:r>
              <a:rPr lang="es-GT" sz="2400" b="1" dirty="0" smtClean="0">
                <a:ea typeface="+mn-ea"/>
                <a:cs typeface="+mn-cs"/>
              </a:rPr>
              <a:t>. 21, 22)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fontScale="90000"/>
          </a:bodyPr>
          <a:lstStyle/>
          <a:p>
            <a:pPr eaLnBrk="1" hangingPunct="1"/>
            <a:r>
              <a:rPr lang="es-GT" sz="3600" b="1" smtClean="0"/>
              <a:t>IV- Prop</a:t>
            </a:r>
            <a:r>
              <a:rPr lang="es-GT" sz="3600" b="1" smtClean="0">
                <a:solidFill>
                  <a:schemeClr val="tx1"/>
                </a:solidFill>
              </a:rPr>
              <a:t>ó</a:t>
            </a:r>
            <a:r>
              <a:rPr lang="es-GT" sz="3600" b="1" smtClean="0"/>
              <a:t>sito del Libro</a:t>
            </a:r>
            <a:r>
              <a:rPr lang="es-GT" sz="3800" smtClean="0"/>
              <a:t/>
            </a:r>
            <a:br>
              <a:rPr lang="es-GT" sz="3800" smtClean="0"/>
            </a:br>
            <a:r>
              <a:rPr lang="es-GT" sz="3600" i="1" smtClean="0"/>
              <a:t>Juan tenia tres propósitos específicos</a:t>
            </a:r>
          </a:p>
        </p:txBody>
      </p:sp>
      <p:sp>
        <p:nvSpPr>
          <p:cNvPr id="11267" name="Rectangle 3"/>
          <p:cNvSpPr>
            <a:spLocks noGrp="1" noChangeArrowheads="1"/>
          </p:cNvSpPr>
          <p:nvPr>
            <p:ph type="body" idx="1"/>
          </p:nvPr>
        </p:nvSpPr>
        <p:spPr>
          <a:xfrm>
            <a:off x="457200" y="1600200"/>
            <a:ext cx="8382000" cy="4530725"/>
          </a:xfrm>
        </p:spPr>
        <p:txBody>
          <a:bodyPr/>
          <a:lstStyle/>
          <a:p>
            <a:r>
              <a:rPr lang="es-GT" sz="2400" b="1" u="sng" dirty="0" smtClean="0"/>
              <a:t>Propósito inmediato</a:t>
            </a:r>
            <a:r>
              <a:rPr lang="es-GT" sz="2400" b="1" dirty="0" smtClean="0"/>
              <a:t>: Que Jesucristo proclamara, Miren que vengo pronto! </a:t>
            </a:r>
            <a:r>
              <a:rPr lang="es-GT" sz="2400" b="1" i="1" dirty="0" smtClean="0"/>
              <a:t>A las iglesias y el mundo les faltaba un mensaje de animo, consejo, y advertencia.</a:t>
            </a:r>
          </a:p>
          <a:p>
            <a:r>
              <a:rPr lang="es-GT" sz="2400" b="1" u="sng" dirty="0" smtClean="0"/>
              <a:t>Propósito histórico</a:t>
            </a:r>
            <a:r>
              <a:rPr lang="es-GT" sz="2400" b="1" dirty="0" smtClean="0"/>
              <a:t>:  Que Jesucristo proclamara de nuevo hoy día, Miren que vengo pronto!  </a:t>
            </a:r>
            <a:r>
              <a:rPr lang="es-GT" sz="2400" b="1" i="1" dirty="0" smtClean="0"/>
              <a:t>Dios sabe que a los seguidores y al mundo de todas las generaciones les falta una palabra de animo, consejo, y advertencia.</a:t>
            </a:r>
          </a:p>
          <a:p>
            <a:r>
              <a:rPr lang="es-GT" sz="2400" b="1" u="sng" dirty="0" smtClean="0"/>
              <a:t>Propósito espiritual</a:t>
            </a:r>
            <a:r>
              <a:rPr lang="es-GT" sz="2400" b="1" dirty="0" smtClean="0"/>
              <a:t>: Dar a la iglesia y al mundo el conocimiento de Jesucristo como figura central de la histórica, y el mensaje del corazón suyo.</a:t>
            </a:r>
          </a:p>
          <a:p>
            <a:endParaRPr lang="en-US" sz="2400" dirty="0" smtClean="0"/>
          </a:p>
          <a:p>
            <a:pPr eaLnBrk="1" hangingPunct="1"/>
            <a:endParaRPr lang="en-US" sz="28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277813"/>
            <a:ext cx="8229600" cy="1779587"/>
          </a:xfrm>
        </p:spPr>
        <p:txBody>
          <a:bodyPr/>
          <a:lstStyle/>
          <a:p>
            <a:pPr eaLnBrk="1" hangingPunct="1"/>
            <a:r>
              <a:rPr lang="es-GT" sz="3600" b="1" dirty="0" smtClean="0"/>
              <a:t>IV- Prop</a:t>
            </a:r>
            <a:r>
              <a:rPr lang="es-GT" sz="3600" b="1" dirty="0" smtClean="0">
                <a:solidFill>
                  <a:schemeClr val="tx1"/>
                </a:solidFill>
              </a:rPr>
              <a:t>ó</a:t>
            </a:r>
            <a:r>
              <a:rPr lang="es-GT" sz="3600" b="1" dirty="0" smtClean="0"/>
              <a:t>sito del Libro</a:t>
            </a:r>
            <a:r>
              <a:rPr lang="es-GT" sz="3800" dirty="0" smtClean="0"/>
              <a:t/>
            </a:r>
            <a:br>
              <a:rPr lang="es-GT" sz="3800" dirty="0" smtClean="0"/>
            </a:br>
            <a:r>
              <a:rPr lang="es-ES" sz="3800" dirty="0" smtClean="0"/>
              <a:t>¿</a:t>
            </a:r>
            <a:r>
              <a:rPr lang="es-GT" sz="3600" i="1" dirty="0" smtClean="0"/>
              <a:t>Hay indicaciones de los propósitos específicos en el libro? ¿Que dice la Biblia?</a:t>
            </a:r>
          </a:p>
        </p:txBody>
      </p:sp>
      <p:sp>
        <p:nvSpPr>
          <p:cNvPr id="12291" name="Rectangle 3"/>
          <p:cNvSpPr>
            <a:spLocks noGrp="1" noChangeArrowheads="1"/>
          </p:cNvSpPr>
          <p:nvPr>
            <p:ph type="body" idx="1"/>
          </p:nvPr>
        </p:nvSpPr>
        <p:spPr>
          <a:xfrm>
            <a:off x="457200" y="2438400"/>
            <a:ext cx="8382000" cy="3692525"/>
          </a:xfrm>
        </p:spPr>
        <p:txBody>
          <a:bodyPr>
            <a:normAutofit/>
          </a:bodyPr>
          <a:lstStyle/>
          <a:p>
            <a:r>
              <a:rPr lang="es-GT" sz="2800" b="1" dirty="0" smtClean="0"/>
              <a:t>Capitulo 1</a:t>
            </a:r>
          </a:p>
          <a:p>
            <a:pPr lvl="1"/>
            <a:r>
              <a:rPr lang="es-GT" b="1" dirty="0" smtClean="0"/>
              <a:t>Revelar a Cristo</a:t>
            </a:r>
            <a:endParaRPr lang="en-US" b="1" dirty="0" smtClean="0"/>
          </a:p>
          <a:p>
            <a:pPr lvl="1"/>
            <a:r>
              <a:rPr lang="es-GT" b="1" dirty="0" smtClean="0"/>
              <a:t>Animar a la iglesia</a:t>
            </a:r>
            <a:endParaRPr lang="en-US" b="1" dirty="0" smtClean="0"/>
          </a:p>
          <a:p>
            <a:pPr lvl="1"/>
            <a:r>
              <a:rPr lang="es-GT" b="1" dirty="0" smtClean="0"/>
              <a:t>Decir lo que va a suceder</a:t>
            </a:r>
            <a:endParaRPr lang="en-US" b="1"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77813"/>
            <a:ext cx="8229600" cy="1169987"/>
          </a:xfrm>
        </p:spPr>
        <p:txBody>
          <a:bodyPr>
            <a:normAutofit fontScale="90000"/>
          </a:bodyPr>
          <a:lstStyle/>
          <a:p>
            <a:r>
              <a:rPr lang="es-GT" sz="4000" b="1" dirty="0" smtClean="0"/>
              <a:t>IV- Prop</a:t>
            </a:r>
            <a:r>
              <a:rPr lang="es-GT" sz="4000" b="1" dirty="0" smtClean="0">
                <a:solidFill>
                  <a:schemeClr val="tx1"/>
                </a:solidFill>
              </a:rPr>
              <a:t>ó</a:t>
            </a:r>
            <a:r>
              <a:rPr lang="es-GT" sz="4000" b="1" dirty="0" smtClean="0"/>
              <a:t>sito del Libro</a:t>
            </a:r>
            <a:r>
              <a:rPr lang="es-GT" sz="3600" b="1" dirty="0" smtClean="0"/>
              <a:t/>
            </a:r>
            <a:br>
              <a:rPr lang="es-GT" sz="3600" b="1" dirty="0" smtClean="0"/>
            </a:br>
            <a:r>
              <a:rPr lang="es-GT" sz="3100" i="1" dirty="0" smtClean="0"/>
              <a:t>Conexiones entre propósito e interpretación</a:t>
            </a:r>
            <a:endParaRPr lang="es-GT" sz="3600" i="1" dirty="0" smtClean="0"/>
          </a:p>
        </p:txBody>
      </p:sp>
      <p:sp>
        <p:nvSpPr>
          <p:cNvPr id="27651" name="Rectangle 3"/>
          <p:cNvSpPr>
            <a:spLocks noGrp="1" noChangeArrowheads="1"/>
          </p:cNvSpPr>
          <p:nvPr>
            <p:ph type="body" idx="1"/>
          </p:nvPr>
        </p:nvSpPr>
        <p:spPr>
          <a:xfrm>
            <a:off x="457200" y="1447800"/>
            <a:ext cx="8382000" cy="4953000"/>
          </a:xfrm>
        </p:spPr>
        <p:txBody>
          <a:bodyPr>
            <a:normAutofit/>
          </a:bodyPr>
          <a:lstStyle/>
          <a:p>
            <a:pPr>
              <a:defRPr/>
            </a:pPr>
            <a:r>
              <a:rPr lang="es-GT" sz="2400" dirty="0" smtClean="0"/>
              <a:t>Para entender ambos propósito e interpretación, se debe considerar estas tres características del libro</a:t>
            </a:r>
            <a:endParaRPr lang="en-US" sz="2000" dirty="0" smtClean="0">
              <a:ea typeface="+mn-ea"/>
              <a:cs typeface="+mn-cs"/>
            </a:endParaRPr>
          </a:p>
          <a:p>
            <a:pPr>
              <a:defRPr/>
            </a:pPr>
            <a:r>
              <a:rPr lang="es-GT" sz="2400" b="1" u="sng" dirty="0" smtClean="0"/>
              <a:t>Es simbólico</a:t>
            </a:r>
            <a:r>
              <a:rPr lang="es-GT" sz="2400" dirty="0" smtClean="0"/>
              <a:t>.  Simbólico no quiere decir que el texto no dice claramente lo que significa, por ejemplo….</a:t>
            </a:r>
            <a:endParaRPr lang="en-US" sz="2400" dirty="0" smtClean="0"/>
          </a:p>
          <a:p>
            <a:pPr lvl="1">
              <a:defRPr/>
            </a:pPr>
            <a:r>
              <a:rPr lang="es-GT" sz="2000" dirty="0" smtClean="0">
                <a:ea typeface="+mn-ea"/>
                <a:cs typeface="+mn-cs"/>
              </a:rPr>
              <a:t>Las bestias</a:t>
            </a:r>
            <a:endParaRPr lang="en-US" sz="2000" dirty="0" smtClean="0">
              <a:ea typeface="+mn-ea"/>
              <a:cs typeface="+mn-cs"/>
            </a:endParaRPr>
          </a:p>
          <a:p>
            <a:pPr lvl="1">
              <a:defRPr/>
            </a:pPr>
            <a:r>
              <a:rPr lang="es-GT" sz="2000" dirty="0" smtClean="0">
                <a:ea typeface="+mn-ea"/>
                <a:cs typeface="+mn-cs"/>
              </a:rPr>
              <a:t>La prostituta</a:t>
            </a:r>
            <a:endParaRPr lang="en-US" sz="2000" dirty="0" smtClean="0">
              <a:ea typeface="+mn-ea"/>
              <a:cs typeface="+mn-cs"/>
            </a:endParaRPr>
          </a:p>
          <a:p>
            <a:pPr lvl="1">
              <a:defRPr/>
            </a:pPr>
            <a:r>
              <a:rPr lang="es-GT" sz="2000" dirty="0" smtClean="0">
                <a:ea typeface="+mn-ea"/>
                <a:cs typeface="+mn-cs"/>
              </a:rPr>
              <a:t>Mil doscientos sesenta días</a:t>
            </a:r>
            <a:endParaRPr lang="en-US" sz="2000" dirty="0" smtClean="0">
              <a:ea typeface="+mn-ea"/>
              <a:cs typeface="+mn-cs"/>
            </a:endParaRPr>
          </a:p>
          <a:p>
            <a:pPr lvl="1">
              <a:defRPr/>
            </a:pPr>
            <a:r>
              <a:rPr lang="es-GT" sz="2000" dirty="0" smtClean="0">
                <a:ea typeface="+mn-ea"/>
                <a:cs typeface="+mn-cs"/>
              </a:rPr>
              <a:t>El reino</a:t>
            </a:r>
            <a:endParaRPr lang="en-US" sz="2000" dirty="0" smtClean="0">
              <a:ea typeface="+mn-ea"/>
              <a:cs typeface="+mn-cs"/>
            </a:endParaRPr>
          </a:p>
          <a:p>
            <a:pPr>
              <a:defRPr/>
            </a:pPr>
            <a:r>
              <a:rPr lang="es-GT" sz="2400" b="1" u="sng" dirty="0" smtClean="0"/>
              <a:t>Habla de cosas que van a suceder pronto</a:t>
            </a:r>
          </a:p>
          <a:p>
            <a:pPr>
              <a:defRPr/>
            </a:pPr>
            <a:r>
              <a:rPr lang="es-GT" sz="2400" dirty="0" smtClean="0"/>
              <a:t>Tiene el </a:t>
            </a:r>
            <a:r>
              <a:rPr lang="es-GT" sz="2400" b="1" u="sng" dirty="0" smtClean="0"/>
              <a:t>propósito de consolar </a:t>
            </a:r>
            <a:r>
              <a:rPr lang="es-GT" sz="2400" dirty="0" smtClean="0"/>
              <a:t>a los cristianos del primer siglo durante una hora de persecución</a:t>
            </a:r>
            <a:endParaRPr lang="en-US" sz="2400" dirty="0" smtClean="0"/>
          </a:p>
          <a:p>
            <a:pPr>
              <a:defRPr/>
            </a:pPr>
            <a:endParaRPr lang="en-US"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77813"/>
            <a:ext cx="8229600" cy="1779587"/>
          </a:xfrm>
        </p:spPr>
        <p:txBody>
          <a:bodyPr/>
          <a:lstStyle/>
          <a:p>
            <a:pPr eaLnBrk="1" hangingPunct="1"/>
            <a:r>
              <a:rPr lang="es-GT" sz="3600" b="1" dirty="0" smtClean="0"/>
              <a:t>IV- Prop</a:t>
            </a:r>
            <a:r>
              <a:rPr lang="es-GT" sz="3600" b="1" dirty="0" smtClean="0">
                <a:solidFill>
                  <a:schemeClr val="tx1"/>
                </a:solidFill>
              </a:rPr>
              <a:t>ó</a:t>
            </a:r>
            <a:r>
              <a:rPr lang="es-GT" sz="3600" b="1" dirty="0" smtClean="0"/>
              <a:t>sito/Interpretación del Libro</a:t>
            </a:r>
            <a:r>
              <a:rPr lang="es-GT" sz="3800" dirty="0" smtClean="0"/>
              <a:t/>
            </a:r>
            <a:br>
              <a:rPr lang="es-GT" sz="3800" dirty="0" smtClean="0"/>
            </a:br>
            <a:r>
              <a:rPr lang="es-GT" sz="3200" i="1" dirty="0" smtClean="0"/>
              <a:t>Conectando propósito e interpretación: </a:t>
            </a:r>
            <a:br>
              <a:rPr lang="es-GT" sz="3200" i="1" dirty="0" smtClean="0"/>
            </a:br>
            <a:r>
              <a:rPr lang="es-GT" sz="3200" i="1" dirty="0" smtClean="0"/>
              <a:t>cinco vistas generales</a:t>
            </a:r>
            <a:endParaRPr lang="es-GT" sz="3600" i="1" dirty="0" smtClean="0"/>
          </a:p>
        </p:txBody>
      </p:sp>
      <p:sp>
        <p:nvSpPr>
          <p:cNvPr id="14339" name="Rectangle 3"/>
          <p:cNvSpPr>
            <a:spLocks noGrp="1" noChangeArrowheads="1"/>
          </p:cNvSpPr>
          <p:nvPr>
            <p:ph type="body" idx="1"/>
          </p:nvPr>
        </p:nvSpPr>
        <p:spPr>
          <a:xfrm>
            <a:off x="457200" y="2057400"/>
            <a:ext cx="8382000" cy="4267200"/>
          </a:xfrm>
        </p:spPr>
        <p:txBody>
          <a:bodyPr>
            <a:normAutofit/>
          </a:bodyPr>
          <a:lstStyle/>
          <a:p>
            <a:r>
              <a:rPr lang="es-GT" sz="2800" b="1" dirty="0" smtClean="0"/>
              <a:t>1 - La destrucción/caída de Roma (profecía inmediata)</a:t>
            </a:r>
            <a:endParaRPr lang="en-US" sz="2800" b="1" dirty="0" smtClean="0"/>
          </a:p>
          <a:p>
            <a:r>
              <a:rPr lang="es-GT" sz="2800" b="1" dirty="0" smtClean="0"/>
              <a:t>2 – La destrucción de Jerusalén (profecía inmediata)</a:t>
            </a:r>
            <a:endParaRPr lang="en-US" sz="2800" b="1" dirty="0" smtClean="0"/>
          </a:p>
          <a:p>
            <a:r>
              <a:rPr lang="es-GT" sz="2800" b="1" dirty="0" smtClean="0"/>
              <a:t>3 – Una historia del mundo (profecía extendida)</a:t>
            </a:r>
            <a:endParaRPr lang="en-US" sz="2800" b="1" dirty="0" smtClean="0"/>
          </a:p>
          <a:p>
            <a:r>
              <a:rPr lang="es-GT" sz="2800" b="1" dirty="0" smtClean="0"/>
              <a:t>4 – La vista filosófica, un enfoque en principios generales (profecía en sentido de proclamación) </a:t>
            </a:r>
            <a:endParaRPr lang="en-US" sz="2800" b="1" dirty="0" smtClean="0"/>
          </a:p>
          <a:p>
            <a:r>
              <a:rPr lang="es-GT" sz="2800" b="1" dirty="0" smtClean="0"/>
              <a:t>5 – La vista futura (profecía remota o distante)</a:t>
            </a:r>
            <a:endParaRPr lang="en-US" sz="2800" b="1"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s-ES" b="1" dirty="0" smtClean="0"/>
              <a:t>Introducción</a:t>
            </a:r>
            <a:endParaRPr lang="es-ES" b="1" dirty="0"/>
          </a:p>
        </p:txBody>
      </p:sp>
      <p:sp>
        <p:nvSpPr>
          <p:cNvPr id="3" name="Content Placeholder 2"/>
          <p:cNvSpPr>
            <a:spLocks noGrp="1"/>
          </p:cNvSpPr>
          <p:nvPr>
            <p:ph idx="1"/>
          </p:nvPr>
        </p:nvSpPr>
        <p:spPr>
          <a:xfrm>
            <a:off x="457200" y="1143000"/>
            <a:ext cx="8229600" cy="4983163"/>
          </a:xfrm>
        </p:spPr>
        <p:txBody>
          <a:bodyPr>
            <a:normAutofit fontScale="85000" lnSpcReduction="20000"/>
          </a:bodyPr>
          <a:lstStyle/>
          <a:p>
            <a:r>
              <a:rPr lang="es-ES" dirty="0" smtClean="0"/>
              <a:t>Queremos establecer la verdad que Dios no quiso "esconder para siempre el mensaje de Apocalipsis.”</a:t>
            </a:r>
          </a:p>
          <a:p>
            <a:r>
              <a:rPr lang="es-ES" dirty="0"/>
              <a:t>S</a:t>
            </a:r>
            <a:r>
              <a:rPr lang="es-ES" dirty="0" smtClean="0"/>
              <a:t>u misma palabra nos dice, </a:t>
            </a:r>
            <a:r>
              <a:rPr lang="es-ES" b="1" i="1" dirty="0" smtClean="0"/>
              <a:t>"Bienaventurado el que lee, y los que oyen las palabras de esta profecía, y guardan las cosas en ella escritas; porque el tiempo está cerca"</a:t>
            </a:r>
            <a:r>
              <a:rPr lang="es-ES" dirty="0" smtClean="0"/>
              <a:t> (1.3).</a:t>
            </a:r>
          </a:p>
          <a:p>
            <a:r>
              <a:rPr lang="es-ES" dirty="0" smtClean="0"/>
              <a:t>Nótese bien lo que dice: hay bendiciones en leer, oír y guardar las cosas escritas en este libro. Sería imposible guardar estas cosas si uno no las entendiera. Hay una gran bendición en leer u oír esa palabra, ¡cuanto más en entenderla! Leamos, estudiemos y entendamos al menos unas de las grandes verdades que se revelan en Apocalipsis.</a:t>
            </a:r>
          </a:p>
          <a:p>
            <a:r>
              <a:rPr lang="es-ES" b="1" u="sng" dirty="0" smtClean="0"/>
              <a:t>Primer paso, entender el contenido del libro.</a:t>
            </a:r>
            <a:endParaRPr lang="en-US" b="1" u="sng"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277813"/>
            <a:ext cx="8229600" cy="1169987"/>
          </a:xfrm>
        </p:spPr>
        <p:txBody>
          <a:bodyPr>
            <a:normAutofit fontScale="90000"/>
          </a:bodyPr>
          <a:lstStyle/>
          <a:p>
            <a:pPr eaLnBrk="1" hangingPunct="1"/>
            <a:r>
              <a:rPr lang="es-GT" sz="3600" b="1" smtClean="0"/>
              <a:t>IV- Prop</a:t>
            </a:r>
            <a:r>
              <a:rPr lang="es-GT" sz="3600" b="1" smtClean="0">
                <a:solidFill>
                  <a:schemeClr val="tx1"/>
                </a:solidFill>
              </a:rPr>
              <a:t>ó</a:t>
            </a:r>
            <a:r>
              <a:rPr lang="es-GT" sz="3600" b="1" smtClean="0"/>
              <a:t>sito del Libro</a:t>
            </a:r>
            <a:r>
              <a:rPr lang="es-GT" sz="3800" smtClean="0"/>
              <a:t/>
            </a:r>
            <a:br>
              <a:rPr lang="es-GT" sz="3800" smtClean="0"/>
            </a:br>
            <a:r>
              <a:rPr lang="es-GT" sz="3600" i="1" smtClean="0"/>
              <a:t>Cada interpretación sugiere un propósito</a:t>
            </a:r>
            <a:r>
              <a:rPr lang="en-US" sz="3600" smtClean="0"/>
              <a:t/>
            </a:r>
            <a:br>
              <a:rPr lang="en-US" sz="3600" smtClean="0"/>
            </a:br>
            <a:endParaRPr lang="es-GT" sz="3600" i="1" smtClean="0"/>
          </a:p>
        </p:txBody>
      </p:sp>
      <p:sp>
        <p:nvSpPr>
          <p:cNvPr id="27651" name="Rectangle 3"/>
          <p:cNvSpPr>
            <a:spLocks noGrp="1" noChangeArrowheads="1"/>
          </p:cNvSpPr>
          <p:nvPr>
            <p:ph type="body" idx="1"/>
          </p:nvPr>
        </p:nvSpPr>
        <p:spPr>
          <a:xfrm>
            <a:off x="304800" y="1676400"/>
            <a:ext cx="8534400" cy="4648200"/>
          </a:xfrm>
        </p:spPr>
        <p:txBody>
          <a:bodyPr>
            <a:normAutofit/>
          </a:bodyPr>
          <a:lstStyle/>
          <a:p>
            <a:pPr>
              <a:defRPr/>
            </a:pPr>
            <a:r>
              <a:rPr lang="es-GT" sz="2800" b="1" dirty="0" smtClean="0"/>
              <a:t>1 - La destrucción/caída de Roma (profecía inmediata)</a:t>
            </a:r>
          </a:p>
          <a:p>
            <a:pPr lvl="1">
              <a:defRPr/>
            </a:pPr>
            <a:r>
              <a:rPr lang="es-GT" sz="2400" b="1" dirty="0" smtClean="0">
                <a:ea typeface="+mn-ea"/>
                <a:cs typeface="+mn-cs"/>
              </a:rPr>
              <a:t>(1) advertencia de aflicciones venideras, (2) promesa de presencia y de poder de Cristo, y (3) promesa de la derrota de Roma</a:t>
            </a:r>
            <a:endParaRPr lang="en-US" b="1" dirty="0" smtClean="0">
              <a:ea typeface="+mn-ea"/>
              <a:cs typeface="+mn-cs"/>
            </a:endParaRPr>
          </a:p>
          <a:p>
            <a:pPr>
              <a:defRPr/>
            </a:pPr>
            <a:r>
              <a:rPr lang="es-GT" sz="2800" b="1" dirty="0" smtClean="0"/>
              <a:t>2 – La destrucción de Jerusalén (profecía inmediata)</a:t>
            </a:r>
          </a:p>
          <a:p>
            <a:pPr lvl="1">
              <a:defRPr/>
            </a:pPr>
            <a:r>
              <a:rPr lang="es-GT" sz="2400" b="1" dirty="0" smtClean="0">
                <a:ea typeface="+mn-ea"/>
                <a:cs typeface="+mn-cs"/>
              </a:rPr>
              <a:t>advertencia del avance de los ejércitos romanos</a:t>
            </a:r>
            <a:endParaRPr lang="en-US" sz="2400" b="1" dirty="0" smtClean="0">
              <a:ea typeface="+mn-ea"/>
              <a:cs typeface="+mn-cs"/>
            </a:endParaRPr>
          </a:p>
          <a:p>
            <a:pPr>
              <a:defRPr/>
            </a:pPr>
            <a:r>
              <a:rPr lang="es-GT" sz="2800" b="1" dirty="0" smtClean="0"/>
              <a:t>3 – Una historia del mundo (profecía extendida)</a:t>
            </a:r>
          </a:p>
          <a:p>
            <a:pPr lvl="1">
              <a:defRPr/>
            </a:pPr>
            <a:r>
              <a:rPr lang="es-GT" sz="2400" b="1" dirty="0" smtClean="0">
                <a:ea typeface="+mn-ea"/>
                <a:cs typeface="+mn-cs"/>
              </a:rPr>
              <a:t>advertencia y consuelo, Dios tiene control</a:t>
            </a:r>
            <a:endParaRPr lang="en-US" sz="2400" b="1" dirty="0" smtClean="0">
              <a:ea typeface="+mn-ea"/>
              <a:cs typeface="+mn-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77813"/>
            <a:ext cx="8229600" cy="1169987"/>
          </a:xfrm>
        </p:spPr>
        <p:txBody>
          <a:bodyPr>
            <a:normAutofit fontScale="90000"/>
          </a:bodyPr>
          <a:lstStyle/>
          <a:p>
            <a:pPr eaLnBrk="1" hangingPunct="1"/>
            <a:r>
              <a:rPr lang="es-GT" sz="3600" b="1" smtClean="0"/>
              <a:t>IV- Prop</a:t>
            </a:r>
            <a:r>
              <a:rPr lang="es-GT" sz="3600" b="1" smtClean="0">
                <a:solidFill>
                  <a:schemeClr val="tx1"/>
                </a:solidFill>
              </a:rPr>
              <a:t>ó</a:t>
            </a:r>
            <a:r>
              <a:rPr lang="es-GT" sz="3600" b="1" smtClean="0"/>
              <a:t>sito del Libro</a:t>
            </a:r>
            <a:r>
              <a:rPr lang="es-GT" sz="3800" smtClean="0"/>
              <a:t/>
            </a:r>
            <a:br>
              <a:rPr lang="es-GT" sz="3800" smtClean="0"/>
            </a:br>
            <a:r>
              <a:rPr lang="es-GT" sz="3600" i="1" smtClean="0"/>
              <a:t>Cada interpretación sugiere un propósito</a:t>
            </a:r>
            <a:r>
              <a:rPr lang="en-US" sz="3600" smtClean="0"/>
              <a:t/>
            </a:r>
            <a:br>
              <a:rPr lang="en-US" sz="3600" smtClean="0"/>
            </a:br>
            <a:endParaRPr lang="es-GT" sz="3600" i="1" smtClean="0"/>
          </a:p>
        </p:txBody>
      </p:sp>
      <p:sp>
        <p:nvSpPr>
          <p:cNvPr id="27651" name="Rectangle 3"/>
          <p:cNvSpPr>
            <a:spLocks noGrp="1" noChangeArrowheads="1"/>
          </p:cNvSpPr>
          <p:nvPr>
            <p:ph type="body" idx="1"/>
          </p:nvPr>
        </p:nvSpPr>
        <p:spPr>
          <a:xfrm>
            <a:off x="304800" y="1600200"/>
            <a:ext cx="8534400" cy="4724400"/>
          </a:xfrm>
        </p:spPr>
        <p:txBody>
          <a:bodyPr>
            <a:normAutofit lnSpcReduction="10000"/>
          </a:bodyPr>
          <a:lstStyle/>
          <a:p>
            <a:pPr>
              <a:defRPr/>
            </a:pPr>
            <a:r>
              <a:rPr lang="es-GT" sz="2400" dirty="0" smtClean="0">
                <a:solidFill>
                  <a:schemeClr val="bg1">
                    <a:lumMod val="50000"/>
                  </a:schemeClr>
                </a:solidFill>
              </a:rPr>
              <a:t>1 - La destrucción/caída de Roma (profecía inmediata)</a:t>
            </a:r>
          </a:p>
          <a:p>
            <a:pPr>
              <a:defRPr/>
            </a:pPr>
            <a:r>
              <a:rPr lang="es-GT" sz="2400" dirty="0" smtClean="0">
                <a:solidFill>
                  <a:schemeClr val="bg1">
                    <a:lumMod val="50000"/>
                  </a:schemeClr>
                </a:solidFill>
              </a:rPr>
              <a:t>2 – La destrucción de Jerusalén (profecía inmediata)</a:t>
            </a:r>
          </a:p>
          <a:p>
            <a:pPr>
              <a:defRPr/>
            </a:pPr>
            <a:r>
              <a:rPr lang="es-GT" sz="2400" dirty="0" smtClean="0">
                <a:solidFill>
                  <a:schemeClr val="bg1">
                    <a:lumMod val="50000"/>
                  </a:schemeClr>
                </a:solidFill>
              </a:rPr>
              <a:t>3 – Una historia del mundo (profecía extendida)</a:t>
            </a:r>
          </a:p>
          <a:p>
            <a:pPr lvl="1">
              <a:defRPr/>
            </a:pPr>
            <a:r>
              <a:rPr lang="es-GT" sz="2000" dirty="0" smtClean="0">
                <a:solidFill>
                  <a:schemeClr val="bg1">
                    <a:lumMod val="50000"/>
                  </a:schemeClr>
                </a:solidFill>
              </a:rPr>
              <a:t>advertencia y consuelo, Dios tiene control.</a:t>
            </a:r>
            <a:endParaRPr lang="es-GT" sz="2400" dirty="0" smtClean="0">
              <a:solidFill>
                <a:schemeClr val="bg1">
                  <a:lumMod val="50000"/>
                </a:schemeClr>
              </a:solidFill>
            </a:endParaRPr>
          </a:p>
          <a:p>
            <a:pPr>
              <a:defRPr/>
            </a:pPr>
            <a:r>
              <a:rPr lang="es-GT" sz="2800" b="1" dirty="0" smtClean="0"/>
              <a:t>4 – La vista filosófica, un enfoque en principios generales (profecía en sentido de proclamación)</a:t>
            </a:r>
          </a:p>
          <a:p>
            <a:pPr lvl="1">
              <a:defRPr/>
            </a:pPr>
            <a:r>
              <a:rPr lang="es-GT" sz="2400" b="1" dirty="0" smtClean="0">
                <a:ea typeface="+mn-ea"/>
                <a:cs typeface="+mn-cs"/>
              </a:rPr>
              <a:t>similar a la anterior, Dios tiene control (7 ciclos)  </a:t>
            </a:r>
            <a:endParaRPr lang="en-US" sz="2400" b="1" dirty="0" smtClean="0">
              <a:ea typeface="+mn-ea"/>
              <a:cs typeface="+mn-cs"/>
            </a:endParaRPr>
          </a:p>
          <a:p>
            <a:pPr>
              <a:defRPr/>
            </a:pPr>
            <a:r>
              <a:rPr lang="es-GT" sz="2800" b="1" dirty="0" smtClean="0"/>
              <a:t>5 – La vista futura (profecía remota o distante)</a:t>
            </a:r>
          </a:p>
          <a:p>
            <a:pPr lvl="1">
              <a:defRPr/>
            </a:pPr>
            <a:r>
              <a:rPr lang="es-GT" sz="2400" b="1" dirty="0" smtClean="0">
                <a:ea typeface="+mn-ea"/>
                <a:cs typeface="+mn-cs"/>
              </a:rPr>
              <a:t>Advertencia y consuelo, comunicación, primeramente profecía. Los cristianos pueden saber lo que queda desconocido a los paganos.</a:t>
            </a:r>
            <a:endParaRPr lang="en-US" b="1" dirty="0" smtClean="0">
              <a:ea typeface="+mn-ea"/>
              <a:cs typeface="+mn-cs"/>
            </a:endParaRPr>
          </a:p>
          <a:p>
            <a:pPr>
              <a:defRPr/>
            </a:pPr>
            <a:endParaRPr lang="en-US" sz="2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77813"/>
            <a:ext cx="8229600" cy="1093787"/>
          </a:xfrm>
        </p:spPr>
        <p:txBody>
          <a:bodyPr>
            <a:normAutofit fontScale="90000"/>
          </a:bodyPr>
          <a:lstStyle/>
          <a:p>
            <a:pPr eaLnBrk="1" hangingPunct="1"/>
            <a:r>
              <a:rPr lang="es-GT" sz="3600" b="1" smtClean="0"/>
              <a:t>V- Interpretaciones del Libro</a:t>
            </a:r>
            <a:r>
              <a:rPr lang="es-GT" sz="3800" smtClean="0"/>
              <a:t/>
            </a:r>
            <a:br>
              <a:rPr lang="es-GT" sz="3800" smtClean="0"/>
            </a:br>
            <a:r>
              <a:rPr lang="es-GT" sz="3600" i="1" smtClean="0"/>
              <a:t>Otra manera de categorizar las interpretaciones</a:t>
            </a:r>
            <a:r>
              <a:rPr lang="en-US" sz="3600" smtClean="0"/>
              <a:t/>
            </a:r>
            <a:br>
              <a:rPr lang="en-US" sz="3600" smtClean="0"/>
            </a:br>
            <a:endParaRPr lang="es-GT" sz="3600" i="1" smtClean="0"/>
          </a:p>
        </p:txBody>
      </p:sp>
      <p:sp>
        <p:nvSpPr>
          <p:cNvPr id="18435" name="Rectangle 3"/>
          <p:cNvSpPr>
            <a:spLocks noGrp="1" noChangeArrowheads="1"/>
          </p:cNvSpPr>
          <p:nvPr>
            <p:ph type="body" idx="1"/>
          </p:nvPr>
        </p:nvSpPr>
        <p:spPr>
          <a:xfrm>
            <a:off x="228600" y="1219200"/>
            <a:ext cx="8610600" cy="5105400"/>
          </a:xfrm>
        </p:spPr>
        <p:txBody>
          <a:bodyPr>
            <a:normAutofit lnSpcReduction="10000"/>
          </a:bodyPr>
          <a:lstStyle/>
          <a:p>
            <a:r>
              <a:rPr lang="es-GT" sz="2800" b="1" dirty="0" smtClean="0"/>
              <a:t>Preteristas: creen que los eventos descritos pertenecen al primero siglo, que el mensaje del libro tenia aplicación primaria a los cristianos del primer siglo, que el cumplimiento del libro se logro hace 2000 anos, y que el libro tiene interés histórico para nosotros.  (destrucción del Jerusalén, caída de Roma) </a:t>
            </a:r>
            <a:endParaRPr lang="en-US" sz="2800" b="1" dirty="0" smtClean="0"/>
          </a:p>
          <a:p>
            <a:r>
              <a:rPr lang="es-GT" sz="2800" b="1" dirty="0" smtClean="0"/>
              <a:t>Históricos: creen que los eventos del libro se pueden corresponder a eventos de la historia de la iglesia, desde primer siglo al tiempo presente.  Lo interesante es que históricos de cada era de la historia del mundo solo aplica el libro hasta el tiempo presente por si mismos.</a:t>
            </a:r>
            <a:r>
              <a:rPr lang="es-GT" sz="2400" b="1" dirty="0" smtClean="0"/>
              <a:t> </a:t>
            </a:r>
            <a:endParaRPr lang="en-US" sz="2400" b="1"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77813"/>
            <a:ext cx="8229600" cy="1169987"/>
          </a:xfrm>
        </p:spPr>
        <p:txBody>
          <a:bodyPr>
            <a:normAutofit fontScale="90000"/>
          </a:bodyPr>
          <a:lstStyle/>
          <a:p>
            <a:pPr eaLnBrk="1" hangingPunct="1"/>
            <a:r>
              <a:rPr lang="es-GT" sz="3600" b="1" smtClean="0"/>
              <a:t>V- Interpretaciones del Libro</a:t>
            </a:r>
            <a:r>
              <a:rPr lang="es-GT" sz="3800" smtClean="0"/>
              <a:t/>
            </a:r>
            <a:br>
              <a:rPr lang="es-GT" sz="3800" smtClean="0"/>
            </a:br>
            <a:r>
              <a:rPr lang="es-GT" sz="3600" i="1" smtClean="0"/>
              <a:t>Otra manera de categorizar las interpretaciones</a:t>
            </a:r>
            <a:r>
              <a:rPr lang="en-US" sz="3600" smtClean="0"/>
              <a:t/>
            </a:r>
            <a:br>
              <a:rPr lang="en-US" sz="3600" smtClean="0"/>
            </a:br>
            <a:endParaRPr lang="es-GT" sz="3600" i="1" smtClean="0"/>
          </a:p>
        </p:txBody>
      </p:sp>
      <p:sp>
        <p:nvSpPr>
          <p:cNvPr id="19459" name="Rectangle 3"/>
          <p:cNvSpPr>
            <a:spLocks noGrp="1" noChangeArrowheads="1"/>
          </p:cNvSpPr>
          <p:nvPr>
            <p:ph type="body" idx="1"/>
          </p:nvPr>
        </p:nvSpPr>
        <p:spPr>
          <a:xfrm>
            <a:off x="228600" y="1143000"/>
            <a:ext cx="8686800" cy="5181600"/>
          </a:xfrm>
        </p:spPr>
        <p:txBody>
          <a:bodyPr>
            <a:noAutofit/>
          </a:bodyPr>
          <a:lstStyle/>
          <a:p>
            <a:r>
              <a:rPr lang="es-GT" sz="2800" b="1" dirty="0" smtClean="0"/>
              <a:t>Idealistas: creen que los símbolos y las figuras del libro representan la lucha continua entre el malo y el bueno, una lucha enfocada en el conflicto entre dos principios básicos.  Eventualmente, dicen estos, la justicia va a ganar.  Por eso, no esperan ningún cumplimiento literal de eventos descritos en el Apocalipsis.</a:t>
            </a:r>
            <a:endParaRPr lang="en-US" sz="2800" b="1" dirty="0" smtClean="0"/>
          </a:p>
          <a:p>
            <a:r>
              <a:rPr lang="es-GT" sz="2800" b="1" dirty="0" smtClean="0"/>
              <a:t>Futuristas: creen que vivimos en capítulos 2-3, y que todo después de capitulo 4 ya espera cumplimiento. Este cumplimiento va a suceder durante un periodo de solo 7 anos—tribulación, la ira de Dios, y juicio.  Entonces, Cristo va a volver en gloria para destruir los ejércitos del anti-Cristo y establecer su reino.</a:t>
            </a:r>
            <a:endParaRPr lang="en-US" sz="2800" b="1"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277813"/>
            <a:ext cx="8229600" cy="1169987"/>
          </a:xfrm>
        </p:spPr>
        <p:txBody>
          <a:bodyPr>
            <a:normAutofit fontScale="90000"/>
          </a:bodyPr>
          <a:lstStyle/>
          <a:p>
            <a:pPr eaLnBrk="1" hangingPunct="1"/>
            <a:r>
              <a:rPr lang="es-GT" sz="3600" b="1" smtClean="0"/>
              <a:t>V- Interpretaciones del Libro</a:t>
            </a:r>
            <a:r>
              <a:rPr lang="es-GT" sz="3800" smtClean="0"/>
              <a:t/>
            </a:r>
            <a:br>
              <a:rPr lang="es-GT" sz="3800" smtClean="0"/>
            </a:br>
            <a:r>
              <a:rPr lang="es-GT" sz="3600" i="1" smtClean="0"/>
              <a:t>Otra manera de categorizar las interpretaciones</a:t>
            </a:r>
            <a:r>
              <a:rPr lang="en-US" sz="3600" smtClean="0"/>
              <a:t/>
            </a:r>
            <a:br>
              <a:rPr lang="en-US" sz="3600" smtClean="0"/>
            </a:br>
            <a:endParaRPr lang="es-GT" sz="3600" i="1" smtClean="0"/>
          </a:p>
        </p:txBody>
      </p:sp>
      <p:sp>
        <p:nvSpPr>
          <p:cNvPr id="27651" name="Rectangle 3"/>
          <p:cNvSpPr>
            <a:spLocks noGrp="1" noChangeArrowheads="1"/>
          </p:cNvSpPr>
          <p:nvPr>
            <p:ph type="body" idx="1"/>
          </p:nvPr>
        </p:nvSpPr>
        <p:spPr>
          <a:xfrm>
            <a:off x="457200" y="1219200"/>
            <a:ext cx="8382000" cy="5105400"/>
          </a:xfrm>
        </p:spPr>
        <p:txBody>
          <a:bodyPr>
            <a:noAutofit/>
          </a:bodyPr>
          <a:lstStyle/>
          <a:p>
            <a:pPr>
              <a:defRPr/>
            </a:pPr>
            <a:r>
              <a:rPr lang="es-GT" sz="2400" b="1" dirty="0" smtClean="0"/>
              <a:t>Preteristas: creen que los eventos descritos pertenecen al primero siglo, que el mensaje del libro tiene aplicación primaria a los cristianos del primer siglo, que el cumplimiento del libro se logro hace 2000 anos. </a:t>
            </a:r>
            <a:r>
              <a:rPr lang="es-ES" sz="2400" b="1" dirty="0" smtClean="0"/>
              <a:t>La teoría "</a:t>
            </a:r>
            <a:r>
              <a:rPr lang="es-ES" sz="2400" b="1" dirty="0"/>
              <a:t>pretérita" dice que todo en el libro ya ha acontecido. </a:t>
            </a:r>
          </a:p>
          <a:p>
            <a:pPr>
              <a:defRPr/>
            </a:pPr>
            <a:endParaRPr lang="en-US" sz="2400" b="1" dirty="0" smtClean="0"/>
          </a:p>
          <a:p>
            <a:pPr>
              <a:defRPr/>
            </a:pPr>
            <a:r>
              <a:rPr lang="es-GT" sz="2400" b="1" dirty="0" smtClean="0"/>
              <a:t>Fuerzas: </a:t>
            </a:r>
            <a:endParaRPr lang="en-US" sz="2400" b="1" dirty="0" smtClean="0"/>
          </a:p>
          <a:p>
            <a:pPr lvl="1">
              <a:defRPr/>
            </a:pPr>
            <a:r>
              <a:rPr lang="es-GT" sz="1800" b="1" dirty="0" smtClean="0">
                <a:ea typeface="+mn-ea"/>
                <a:cs typeface="+mn-cs"/>
              </a:rPr>
              <a:t>Toma en serio el concepto, “ va a suceder pronto….”</a:t>
            </a:r>
            <a:endParaRPr lang="en-US" sz="1800" b="1" dirty="0" smtClean="0">
              <a:ea typeface="+mn-ea"/>
              <a:cs typeface="+mn-cs"/>
            </a:endParaRPr>
          </a:p>
          <a:p>
            <a:pPr lvl="1">
              <a:defRPr/>
            </a:pPr>
            <a:r>
              <a:rPr lang="es-GT" sz="1800" b="1" dirty="0" smtClean="0">
                <a:ea typeface="+mn-ea"/>
                <a:cs typeface="+mn-cs"/>
              </a:rPr>
              <a:t>Provee explicación de “el tiempo esta cerca…”</a:t>
            </a:r>
          </a:p>
          <a:p>
            <a:pPr lvl="1">
              <a:defRPr/>
            </a:pPr>
            <a:r>
              <a:rPr lang="es-GT" sz="1800" b="1" dirty="0" smtClean="0">
                <a:ea typeface="+mn-ea"/>
                <a:cs typeface="+mn-cs"/>
              </a:rPr>
              <a:t>Honra la naturaleza de literatura apocalíptica, con aplicación primaria a los cristianos del primer siglo</a:t>
            </a:r>
            <a:endParaRPr lang="en-US" sz="1800" b="1" dirty="0" smtClean="0">
              <a:ea typeface="+mn-ea"/>
              <a:cs typeface="+mn-cs"/>
            </a:endParaRPr>
          </a:p>
          <a:p>
            <a:pPr>
              <a:defRPr/>
            </a:pPr>
            <a:r>
              <a:rPr lang="es-GT" sz="2400" b="1" dirty="0" smtClean="0"/>
              <a:t>Debilidades:</a:t>
            </a:r>
            <a:endParaRPr lang="en-US" sz="2400" b="1" dirty="0" smtClean="0"/>
          </a:p>
          <a:p>
            <a:pPr lvl="1">
              <a:defRPr/>
            </a:pPr>
            <a:r>
              <a:rPr lang="es-GT" sz="1800" b="1" dirty="0" smtClean="0">
                <a:ea typeface="+mn-ea"/>
                <a:cs typeface="+mn-cs"/>
              </a:rPr>
              <a:t>A veces es difícil entender los símbolos y la figuras, puesto que no tenemos conocimiento completo de la situación, las experiencias, etc.</a:t>
            </a:r>
            <a:endParaRPr lang="en-US" sz="1800"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Teorías de interpretación</a:t>
            </a:r>
            <a:endParaRPr lang="es-ES" dirty="0"/>
          </a:p>
        </p:txBody>
      </p:sp>
      <p:sp>
        <p:nvSpPr>
          <p:cNvPr id="3" name="Content Placeholder 2"/>
          <p:cNvSpPr>
            <a:spLocks noGrp="1"/>
          </p:cNvSpPr>
          <p:nvPr>
            <p:ph idx="1"/>
          </p:nvPr>
        </p:nvSpPr>
        <p:spPr>
          <a:xfrm>
            <a:off x="304800" y="1600200"/>
            <a:ext cx="8534400" cy="4525963"/>
          </a:xfrm>
        </p:spPr>
        <p:txBody>
          <a:bodyPr>
            <a:noAutofit/>
          </a:bodyPr>
          <a:lstStyle/>
          <a:p>
            <a:r>
              <a:rPr lang="es-ES" b="1" dirty="0" smtClean="0"/>
              <a:t>La teoría de "historia continua" </a:t>
            </a:r>
            <a:r>
              <a:rPr lang="es-ES" dirty="0" smtClean="0"/>
              <a:t>dice que Apocalipsis da la historia de Europa occidental desde el tiempo de Juan hasta la segunda venida de Jesús. Muchos eruditos del movimiento de la reforma han dado apoyo a esta teoría, identificando el papado de Roma como la bestia y Babilonia de Apocalipsis 17.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77813"/>
            <a:ext cx="8229600" cy="1169987"/>
          </a:xfrm>
        </p:spPr>
        <p:txBody>
          <a:bodyPr>
            <a:normAutofit fontScale="90000"/>
          </a:bodyPr>
          <a:lstStyle/>
          <a:p>
            <a:pPr eaLnBrk="1" hangingPunct="1"/>
            <a:r>
              <a:rPr lang="es-GT" sz="3600" b="1" smtClean="0"/>
              <a:t>V- Interpretaciones del Libro</a:t>
            </a:r>
            <a:r>
              <a:rPr lang="es-GT" sz="3800" smtClean="0"/>
              <a:t/>
            </a:r>
            <a:br>
              <a:rPr lang="es-GT" sz="3800" smtClean="0"/>
            </a:br>
            <a:r>
              <a:rPr lang="es-GT" sz="3600" i="1" smtClean="0"/>
              <a:t>Otra manera de categorizar las interpretaciones</a:t>
            </a:r>
            <a:r>
              <a:rPr lang="en-US" sz="3600" smtClean="0"/>
              <a:t/>
            </a:r>
            <a:br>
              <a:rPr lang="en-US" sz="3600" smtClean="0"/>
            </a:br>
            <a:endParaRPr lang="es-GT" sz="3600" i="1" smtClean="0"/>
          </a:p>
        </p:txBody>
      </p:sp>
      <p:sp>
        <p:nvSpPr>
          <p:cNvPr id="27651" name="Rectangle 3"/>
          <p:cNvSpPr>
            <a:spLocks noGrp="1" noChangeArrowheads="1"/>
          </p:cNvSpPr>
          <p:nvPr>
            <p:ph type="body" idx="1"/>
          </p:nvPr>
        </p:nvSpPr>
        <p:spPr>
          <a:xfrm>
            <a:off x="457200" y="1219200"/>
            <a:ext cx="8382000" cy="5105400"/>
          </a:xfrm>
        </p:spPr>
        <p:txBody>
          <a:bodyPr>
            <a:normAutofit/>
          </a:bodyPr>
          <a:lstStyle/>
          <a:p>
            <a:pPr>
              <a:defRPr/>
            </a:pPr>
            <a:r>
              <a:rPr lang="es-GT" sz="2400" b="1" dirty="0" smtClean="0"/>
              <a:t>Históricos: creen que los eventos del libro se pueden corresponder a eventos de la historia de la iglesia, desde primer siglo al tiempo presente.</a:t>
            </a:r>
          </a:p>
          <a:p>
            <a:pPr>
              <a:buNone/>
              <a:defRPr/>
            </a:pPr>
            <a:r>
              <a:rPr lang="es-GT" sz="2400" b="1" dirty="0" smtClean="0"/>
              <a:t> </a:t>
            </a:r>
            <a:endParaRPr lang="en-US" sz="2400" b="1" dirty="0" smtClean="0"/>
          </a:p>
          <a:p>
            <a:pPr>
              <a:defRPr/>
            </a:pPr>
            <a:r>
              <a:rPr lang="es-GT" sz="2400" b="1" dirty="0" smtClean="0"/>
              <a:t>Fuerzas:</a:t>
            </a:r>
            <a:endParaRPr lang="en-US" sz="2400" b="1" dirty="0" smtClean="0"/>
          </a:p>
          <a:p>
            <a:pPr lvl="1">
              <a:defRPr/>
            </a:pPr>
            <a:r>
              <a:rPr lang="es-GT" sz="1800" b="1" dirty="0" smtClean="0">
                <a:ea typeface="+mn-ea"/>
                <a:cs typeface="+mn-cs"/>
              </a:rPr>
              <a:t>Busca honrar la capacidad de Dios en saber y controlar el futuro</a:t>
            </a:r>
            <a:endParaRPr lang="en-US" sz="1800" b="1" dirty="0" smtClean="0">
              <a:ea typeface="+mn-ea"/>
              <a:cs typeface="+mn-cs"/>
            </a:endParaRPr>
          </a:p>
          <a:p>
            <a:pPr>
              <a:defRPr/>
            </a:pPr>
            <a:r>
              <a:rPr lang="es-GT" sz="2400" b="1" dirty="0" smtClean="0"/>
              <a:t>Debilidades:</a:t>
            </a:r>
            <a:endParaRPr lang="en-US" sz="2400" b="1" dirty="0" smtClean="0"/>
          </a:p>
          <a:p>
            <a:pPr lvl="1">
              <a:defRPr/>
            </a:pPr>
            <a:r>
              <a:rPr lang="es-GT" sz="1800" b="1" dirty="0" smtClean="0">
                <a:ea typeface="+mn-ea"/>
                <a:cs typeface="+mn-cs"/>
              </a:rPr>
              <a:t>Hay dudas serias de que esta interpretación o tipo de interpretación habría proveído consuelo o animo a los cristianos del primer siglo</a:t>
            </a:r>
          </a:p>
          <a:p>
            <a:pPr lvl="1">
              <a:defRPr/>
            </a:pPr>
            <a:r>
              <a:rPr lang="es-GT" sz="1800" b="1" dirty="0" smtClean="0">
                <a:ea typeface="+mn-ea"/>
                <a:cs typeface="+mn-cs"/>
              </a:rPr>
              <a:t>Las interpretaciones de este campo siempre son cambiante, puesto que la historia de la iglesia anda desarrollando.</a:t>
            </a:r>
          </a:p>
          <a:p>
            <a:pPr lvl="1">
              <a:defRPr/>
            </a:pPr>
            <a:r>
              <a:rPr lang="es-GT" sz="1800" b="1" dirty="0" smtClean="0">
                <a:ea typeface="+mn-ea"/>
                <a:cs typeface="+mn-cs"/>
              </a:rPr>
              <a:t>A veces, parece que la interpretación es mas controlada por los acontecimientos de la historia que por el mensaje de la Biblia</a:t>
            </a:r>
            <a:endParaRPr lang="en-US" sz="1800" b="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77813"/>
            <a:ext cx="8229600" cy="1169987"/>
          </a:xfrm>
        </p:spPr>
        <p:txBody>
          <a:bodyPr>
            <a:normAutofit fontScale="90000"/>
          </a:bodyPr>
          <a:lstStyle/>
          <a:p>
            <a:pPr eaLnBrk="1" hangingPunct="1"/>
            <a:r>
              <a:rPr lang="es-GT" sz="3600" b="1" smtClean="0"/>
              <a:t>V- Interpretaciones del Libro</a:t>
            </a:r>
            <a:r>
              <a:rPr lang="es-GT" sz="3800" smtClean="0"/>
              <a:t/>
            </a:r>
            <a:br>
              <a:rPr lang="es-GT" sz="3800" smtClean="0"/>
            </a:br>
            <a:r>
              <a:rPr lang="es-GT" sz="3600" i="1" smtClean="0"/>
              <a:t>Otra manera de categorizar las interpretaciones</a:t>
            </a:r>
            <a:r>
              <a:rPr lang="en-US" sz="3600" smtClean="0"/>
              <a:t/>
            </a:r>
            <a:br>
              <a:rPr lang="en-US" sz="3600" smtClean="0"/>
            </a:br>
            <a:endParaRPr lang="es-GT" sz="3600" i="1" smtClean="0"/>
          </a:p>
        </p:txBody>
      </p:sp>
      <p:sp>
        <p:nvSpPr>
          <p:cNvPr id="27651" name="Rectangle 3"/>
          <p:cNvSpPr>
            <a:spLocks noGrp="1" noChangeArrowheads="1"/>
          </p:cNvSpPr>
          <p:nvPr>
            <p:ph type="body" idx="1"/>
          </p:nvPr>
        </p:nvSpPr>
        <p:spPr>
          <a:xfrm>
            <a:off x="457200" y="1219200"/>
            <a:ext cx="8382000" cy="5105400"/>
          </a:xfrm>
        </p:spPr>
        <p:txBody>
          <a:bodyPr/>
          <a:lstStyle/>
          <a:p>
            <a:pPr>
              <a:defRPr/>
            </a:pPr>
            <a:r>
              <a:rPr lang="es-GT" sz="2000" b="1" dirty="0" smtClean="0"/>
              <a:t>Idealistas: creen que los símbolos y las figuras del libro representan la lucha continua entre el malo y el bueno, una lucha enfocada en el conflicto entre dos principios básicos.  Eventualmente la justicia va a ganar.  Por eso, no esperan ningún cumplimiento literal de eventos descritos en el libro. </a:t>
            </a:r>
            <a:r>
              <a:rPr lang="es-ES" sz="2000" b="1" dirty="0" smtClean="0"/>
              <a:t>Otra teoría relacionada es la </a:t>
            </a:r>
            <a:r>
              <a:rPr lang="es-ES" sz="2000" b="1" dirty="0"/>
              <a:t>teoría "simbólica" o "filosofía de historia" </a:t>
            </a:r>
            <a:r>
              <a:rPr lang="es-ES" sz="2000" b="1" dirty="0" smtClean="0"/>
              <a:t>que ve </a:t>
            </a:r>
            <a:r>
              <a:rPr lang="es-ES" sz="2000" b="1" dirty="0"/>
              <a:t>de Dios sobre la </a:t>
            </a:r>
            <a:r>
              <a:rPr lang="es-ES" sz="2000" b="1" dirty="0" smtClean="0"/>
              <a:t>maldad</a:t>
            </a:r>
          </a:p>
          <a:p>
            <a:pPr>
              <a:defRPr/>
            </a:pPr>
            <a:endParaRPr lang="en-US" sz="2000" b="1" dirty="0" smtClean="0"/>
          </a:p>
          <a:p>
            <a:pPr>
              <a:defRPr/>
            </a:pPr>
            <a:r>
              <a:rPr lang="es-GT" sz="2000" b="1" dirty="0" smtClean="0"/>
              <a:t>Fuerzas:</a:t>
            </a:r>
            <a:endParaRPr lang="en-US" sz="2000" b="1" dirty="0" smtClean="0"/>
          </a:p>
          <a:p>
            <a:pPr lvl="1">
              <a:defRPr/>
            </a:pPr>
            <a:r>
              <a:rPr lang="es-GT" sz="1600" b="1" dirty="0" smtClean="0">
                <a:ea typeface="+mn-ea"/>
                <a:cs typeface="+mn-cs"/>
              </a:rPr>
              <a:t>Correctamente identifican que existe una lucha grande entre dos opciones o fuerzas—el malo y el bueno.</a:t>
            </a:r>
            <a:endParaRPr lang="en-US" sz="1600" b="1" dirty="0" smtClean="0">
              <a:ea typeface="+mn-ea"/>
              <a:cs typeface="+mn-cs"/>
            </a:endParaRPr>
          </a:p>
          <a:p>
            <a:pPr lvl="1">
              <a:defRPr/>
            </a:pPr>
            <a:r>
              <a:rPr lang="es-GT" sz="1600" b="1" dirty="0" smtClean="0">
                <a:ea typeface="+mn-ea"/>
                <a:cs typeface="+mn-cs"/>
              </a:rPr>
              <a:t>El mensaje (Cristo va a ganar) es verdad.</a:t>
            </a:r>
            <a:endParaRPr lang="en-US" sz="1600" b="1" dirty="0" smtClean="0">
              <a:ea typeface="+mn-ea"/>
              <a:cs typeface="+mn-cs"/>
            </a:endParaRPr>
          </a:p>
          <a:p>
            <a:pPr>
              <a:defRPr/>
            </a:pPr>
            <a:r>
              <a:rPr lang="es-GT" sz="2000" b="1" dirty="0" smtClean="0"/>
              <a:t>Debilidades:</a:t>
            </a:r>
            <a:endParaRPr lang="en-US" sz="2000" b="1" dirty="0" smtClean="0"/>
          </a:p>
          <a:p>
            <a:pPr lvl="1">
              <a:defRPr/>
            </a:pPr>
            <a:r>
              <a:rPr lang="es-GT" sz="1600" b="1" dirty="0" smtClean="0">
                <a:ea typeface="+mn-ea"/>
                <a:cs typeface="+mn-cs"/>
              </a:rPr>
              <a:t>Falta de aplicación para los cristianos primitivos</a:t>
            </a:r>
            <a:endParaRPr lang="en-US" sz="1600" b="1" dirty="0" smtClean="0">
              <a:ea typeface="+mn-ea"/>
              <a:cs typeface="+mn-cs"/>
            </a:endParaRPr>
          </a:p>
          <a:p>
            <a:pPr lvl="1">
              <a:defRPr/>
            </a:pPr>
            <a:r>
              <a:rPr lang="es-GT" sz="1600" b="1" dirty="0" smtClean="0">
                <a:ea typeface="+mn-ea"/>
                <a:cs typeface="+mn-cs"/>
              </a:rPr>
              <a:t>Si, Cristo va a ganar, pero esta afirmación no se pone en claro en la vida de todo cristiano.  Por eso, un mensaje tanto general no tendría mucha capacidad de consolar a los cristianos del primer siglo (destinarios originales). </a:t>
            </a:r>
            <a:endParaRPr lang="en-US" sz="1600" b="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Teorías de interpretación</a:t>
            </a:r>
            <a:endParaRPr lang="es-ES" dirty="0"/>
          </a:p>
        </p:txBody>
      </p:sp>
      <p:sp>
        <p:nvSpPr>
          <p:cNvPr id="3" name="Content Placeholder 2"/>
          <p:cNvSpPr>
            <a:spLocks noGrp="1"/>
          </p:cNvSpPr>
          <p:nvPr>
            <p:ph idx="1"/>
          </p:nvPr>
        </p:nvSpPr>
        <p:spPr>
          <a:xfrm>
            <a:off x="304800" y="1600200"/>
            <a:ext cx="8534400" cy="4525963"/>
          </a:xfrm>
        </p:spPr>
        <p:txBody>
          <a:bodyPr>
            <a:noAutofit/>
          </a:bodyPr>
          <a:lstStyle/>
          <a:p>
            <a:r>
              <a:rPr lang="es-ES" sz="2400" b="1" dirty="0" smtClean="0"/>
              <a:t>La "futurista" </a:t>
            </a:r>
            <a:r>
              <a:rPr lang="es-ES" sz="2400" dirty="0" smtClean="0"/>
              <a:t>ve la revelación como la clave de la vida venidera, después de la época actual. Los futuristas dicen que el libro contiene números exactos sin interpretación simbólica. Los </a:t>
            </a:r>
            <a:r>
              <a:rPr lang="es-ES" sz="2400" dirty="0" err="1" smtClean="0"/>
              <a:t>premilenialistas</a:t>
            </a:r>
            <a:r>
              <a:rPr lang="es-ES" sz="2400" dirty="0" smtClean="0"/>
              <a:t> caben en esta categoría porque esperan el reinado de Cristo que durará mil años en la tierra. Este grupo cree que 1 Tesalonicenses 4.13-18 explica la profecía de Daniel 9.24-27 (las setenta semanas), siendo la última semana la de la profecía. A ellos, el "ser arrebatado" significa la gloria de la consumación de la última semana de profecía. Dicen que siglos habrán de pasar entre la semana sesenta y nueve y la setenta, porque el plan de Dios fue frustrado cuando los judíos rechazaron a Jesús.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277813"/>
            <a:ext cx="8229600" cy="1169987"/>
          </a:xfrm>
        </p:spPr>
        <p:txBody>
          <a:bodyPr>
            <a:normAutofit fontScale="90000"/>
          </a:bodyPr>
          <a:lstStyle/>
          <a:p>
            <a:pPr eaLnBrk="1" hangingPunct="1"/>
            <a:r>
              <a:rPr lang="es-GT" sz="3600" b="1" smtClean="0"/>
              <a:t>V- Interpretaciones del Libro</a:t>
            </a:r>
            <a:r>
              <a:rPr lang="es-GT" sz="3800" smtClean="0"/>
              <a:t/>
            </a:r>
            <a:br>
              <a:rPr lang="es-GT" sz="3800" smtClean="0"/>
            </a:br>
            <a:r>
              <a:rPr lang="es-GT" sz="3600" i="1" smtClean="0"/>
              <a:t>Otra manera de categorizar las interpretaciones</a:t>
            </a:r>
            <a:r>
              <a:rPr lang="en-US" sz="3600" smtClean="0"/>
              <a:t/>
            </a:r>
            <a:br>
              <a:rPr lang="en-US" sz="3600" smtClean="0"/>
            </a:br>
            <a:endParaRPr lang="es-GT" sz="3600" i="1" smtClean="0"/>
          </a:p>
        </p:txBody>
      </p:sp>
      <p:sp>
        <p:nvSpPr>
          <p:cNvPr id="27651" name="Rectangle 3"/>
          <p:cNvSpPr>
            <a:spLocks noGrp="1" noChangeArrowheads="1"/>
          </p:cNvSpPr>
          <p:nvPr>
            <p:ph type="body" idx="1"/>
          </p:nvPr>
        </p:nvSpPr>
        <p:spPr>
          <a:xfrm>
            <a:off x="457200" y="1600200"/>
            <a:ext cx="8382000" cy="4724400"/>
          </a:xfrm>
        </p:spPr>
        <p:txBody>
          <a:bodyPr/>
          <a:lstStyle/>
          <a:p>
            <a:pPr>
              <a:defRPr/>
            </a:pPr>
            <a:r>
              <a:rPr lang="es-GT" sz="2000" b="1" dirty="0" smtClean="0"/>
              <a:t>Futuristas: creen que vivimos en capítulos 2-3, y que todo después de capitulo 4 ya espera cumplimiento. Este cumplimiento va a suceder durante un periodo de solo 7 anos—tribulación, la ira de Dios, y juicio.  Entonces, Cristo va a volver en gloria para destruir los ejércitos del anti-Cristo y establecer su reino.</a:t>
            </a:r>
          </a:p>
          <a:p>
            <a:pPr>
              <a:defRPr/>
            </a:pPr>
            <a:endParaRPr lang="en-US" sz="2000" b="1" dirty="0" smtClean="0"/>
          </a:p>
          <a:p>
            <a:pPr>
              <a:defRPr/>
            </a:pPr>
            <a:r>
              <a:rPr lang="es-GT" sz="2000" b="1" dirty="0" smtClean="0"/>
              <a:t>Fuerzas:</a:t>
            </a:r>
            <a:endParaRPr lang="en-US" sz="2000" b="1" dirty="0" smtClean="0"/>
          </a:p>
          <a:p>
            <a:pPr lvl="1">
              <a:defRPr/>
            </a:pPr>
            <a:r>
              <a:rPr lang="es-GT" sz="1600" b="1" dirty="0" smtClean="0">
                <a:ea typeface="+mn-ea"/>
                <a:cs typeface="+mn-cs"/>
              </a:rPr>
              <a:t>Lo siento, no puede pensar en cualquier ventaja o fuerza, a menos que vivimos en un mundo de muchas problemas, y esta explica que Dios eventualmente va a interceder.</a:t>
            </a:r>
            <a:endParaRPr lang="en-US" sz="1600" b="1" dirty="0" smtClean="0">
              <a:ea typeface="+mn-ea"/>
              <a:cs typeface="+mn-cs"/>
            </a:endParaRPr>
          </a:p>
          <a:p>
            <a:pPr>
              <a:defRPr/>
            </a:pPr>
            <a:r>
              <a:rPr lang="es-GT" sz="2000" b="1" dirty="0" smtClean="0"/>
              <a:t>Debilidades:</a:t>
            </a:r>
            <a:endParaRPr lang="en-US" sz="2000" b="1" dirty="0" smtClean="0"/>
          </a:p>
          <a:p>
            <a:pPr lvl="1">
              <a:defRPr/>
            </a:pPr>
            <a:r>
              <a:rPr lang="es-GT" sz="1600" b="1" dirty="0" smtClean="0">
                <a:ea typeface="+mn-ea"/>
                <a:cs typeface="+mn-cs"/>
              </a:rPr>
              <a:t>Falta de leer en contexto las profecías del Antiguo Testamento.</a:t>
            </a:r>
          </a:p>
          <a:p>
            <a:pPr lvl="1">
              <a:defRPr/>
            </a:pPr>
            <a:r>
              <a:rPr lang="es-GT" sz="1600" b="1" dirty="0" smtClean="0">
                <a:ea typeface="+mn-ea"/>
                <a:cs typeface="+mn-cs"/>
              </a:rPr>
              <a:t>Falta de explicar el porque.</a:t>
            </a:r>
          </a:p>
          <a:p>
            <a:pPr lvl="1">
              <a:defRPr/>
            </a:pPr>
            <a:r>
              <a:rPr lang="es-GT" sz="1600" b="1" dirty="0" smtClean="0">
                <a:ea typeface="+mn-ea"/>
                <a:cs typeface="+mn-cs"/>
              </a:rPr>
              <a:t>Falta de reconocer la naturaleza de Dios.</a:t>
            </a:r>
            <a:endParaRPr lang="en-US" sz="16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s-ES" b="1" dirty="0" smtClean="0"/>
              <a:t>Introducción</a:t>
            </a:r>
            <a:endParaRPr lang="es-ES" b="1" dirty="0"/>
          </a:p>
        </p:txBody>
      </p:sp>
      <p:sp>
        <p:nvSpPr>
          <p:cNvPr id="3" name="Content Placeholder 2"/>
          <p:cNvSpPr>
            <a:spLocks noGrp="1"/>
          </p:cNvSpPr>
          <p:nvPr>
            <p:ph idx="1"/>
          </p:nvPr>
        </p:nvSpPr>
        <p:spPr>
          <a:xfrm>
            <a:off x="457200" y="1143000"/>
            <a:ext cx="8229600" cy="4983163"/>
          </a:xfrm>
        </p:spPr>
        <p:txBody>
          <a:bodyPr>
            <a:normAutofit/>
          </a:bodyPr>
          <a:lstStyle/>
          <a:p>
            <a:r>
              <a:rPr lang="es-ES" b="1" i="1" dirty="0" smtClean="0"/>
              <a:t>Definición: </a:t>
            </a:r>
            <a:r>
              <a:rPr lang="es-ES" dirty="0" smtClean="0"/>
              <a:t>Apocalipsis es una palabra griega que se usa en español como traducción fonética. Esta palabra indica una revelación o manifestación de algo, quitando el velo que antes lo escondió. En este caso es una </a:t>
            </a:r>
            <a:r>
              <a:rPr lang="es-ES" b="1" i="1" dirty="0" smtClean="0"/>
              <a:t>"revelación de Jesucristo que Dios le dio, para manifestar a sus siervos las cosas que deben suceder pronto" </a:t>
            </a:r>
            <a:r>
              <a:rPr lang="es-ES" dirty="0" smtClean="0"/>
              <a:t>(1.1).</a:t>
            </a:r>
          </a:p>
          <a:p>
            <a:r>
              <a:rPr lang="es-ES" dirty="0" smtClean="0"/>
              <a:t>Revelación, testimonio, profecía, carta</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77813"/>
            <a:ext cx="8229600" cy="1169987"/>
          </a:xfrm>
        </p:spPr>
        <p:txBody>
          <a:bodyPr>
            <a:normAutofit fontScale="90000"/>
          </a:bodyPr>
          <a:lstStyle/>
          <a:p>
            <a:pPr eaLnBrk="1" hangingPunct="1"/>
            <a:r>
              <a:rPr lang="es-GT" sz="3600" b="1" smtClean="0"/>
              <a:t>V- Interpretaciones del Libro</a:t>
            </a:r>
            <a:r>
              <a:rPr lang="es-GT" sz="3800" smtClean="0"/>
              <a:t/>
            </a:r>
            <a:br>
              <a:rPr lang="es-GT" sz="3800" smtClean="0"/>
            </a:br>
            <a:r>
              <a:rPr lang="es-GT" sz="3600" i="1" smtClean="0"/>
              <a:t>Definiciones generales</a:t>
            </a:r>
            <a:r>
              <a:rPr lang="en-US" sz="3600" smtClean="0"/>
              <a:t/>
            </a:r>
            <a:br>
              <a:rPr lang="en-US" sz="3600" smtClean="0"/>
            </a:br>
            <a:endParaRPr lang="es-GT" sz="3600" i="1" smtClean="0"/>
          </a:p>
        </p:txBody>
      </p:sp>
      <p:sp>
        <p:nvSpPr>
          <p:cNvPr id="17411" name="Rectangle 3"/>
          <p:cNvSpPr>
            <a:spLocks noGrp="1" noChangeArrowheads="1"/>
          </p:cNvSpPr>
          <p:nvPr>
            <p:ph type="body" idx="1"/>
          </p:nvPr>
        </p:nvSpPr>
        <p:spPr>
          <a:xfrm>
            <a:off x="457200" y="1600200"/>
            <a:ext cx="8382000" cy="4724400"/>
          </a:xfrm>
        </p:spPr>
        <p:txBody>
          <a:bodyPr/>
          <a:lstStyle/>
          <a:p>
            <a:r>
              <a:rPr lang="es-GT" sz="2400" b="1" dirty="0" smtClean="0"/>
              <a:t>A-milenios dicen…</a:t>
            </a:r>
            <a:endParaRPr lang="en-US" sz="2400" b="1" dirty="0" smtClean="0"/>
          </a:p>
          <a:p>
            <a:r>
              <a:rPr lang="es-GT" sz="2400" b="1" dirty="0" smtClean="0"/>
              <a:t>Pos-milenios dicen…</a:t>
            </a:r>
            <a:endParaRPr lang="en-US" sz="2400" b="1" dirty="0" smtClean="0"/>
          </a:p>
          <a:p>
            <a:r>
              <a:rPr lang="es-GT" sz="2400" b="1" dirty="0" smtClean="0"/>
              <a:t>Pre-milenios dicen…</a:t>
            </a:r>
            <a:endParaRPr lang="en-US" sz="2400" b="1" dirty="0" smtClean="0"/>
          </a:p>
          <a:p>
            <a:endParaRPr lang="en-US" sz="24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La literatura apocalíptica</a:t>
            </a:r>
            <a:endParaRPr lang="es-ES" dirty="0"/>
          </a:p>
        </p:txBody>
      </p:sp>
      <p:sp>
        <p:nvSpPr>
          <p:cNvPr id="3" name="Content Placeholder 2"/>
          <p:cNvSpPr>
            <a:spLocks noGrp="1"/>
          </p:cNvSpPr>
          <p:nvPr>
            <p:ph idx="1"/>
          </p:nvPr>
        </p:nvSpPr>
        <p:spPr/>
        <p:txBody>
          <a:bodyPr>
            <a:normAutofit fontScale="70000" lnSpcReduction="20000"/>
          </a:bodyPr>
          <a:lstStyle/>
          <a:p>
            <a:pPr lvl="0"/>
            <a:r>
              <a:rPr lang="es-ES" sz="3400" b="1" dirty="0" smtClean="0"/>
              <a:t>Asociada </a:t>
            </a:r>
            <a:r>
              <a:rPr lang="es-ES" sz="3400" b="1" dirty="0"/>
              <a:t>a momentos difíciles y problemáticos, la persecución, para consolar a la </a:t>
            </a:r>
            <a:r>
              <a:rPr lang="es-ES" sz="3400" b="1" dirty="0" smtClean="0"/>
              <a:t>iglesia</a:t>
            </a:r>
            <a:endParaRPr lang="en-US" sz="3400" b="1" dirty="0"/>
          </a:p>
          <a:p>
            <a:pPr lvl="0"/>
            <a:r>
              <a:rPr lang="es-ES" sz="3400" b="1" dirty="0"/>
              <a:t>Ejemplos: secciones de Isaías, Ezequiel y Daniel, Joel, ciertas secciones de los Evangelios (por ejemplo, Mateo 24), Apocalipsis</a:t>
            </a:r>
            <a:endParaRPr lang="en-US" sz="3400" b="1" dirty="0"/>
          </a:p>
          <a:p>
            <a:pPr lvl="0"/>
            <a:r>
              <a:rPr lang="es-ES" sz="3400" b="1" dirty="0"/>
              <a:t>Anticipa y explica los acontecimientos futuros (elemento predictivo), a menudo en términos de paralelismos, con referencia a otras escrituras conocidas (AT)</a:t>
            </a:r>
            <a:endParaRPr lang="en-US" sz="3400" b="1" dirty="0"/>
          </a:p>
          <a:p>
            <a:pPr lvl="0"/>
            <a:r>
              <a:rPr lang="es-ES" sz="3400" b="1" dirty="0"/>
              <a:t>El lenguaje simbólico, no literal, la exageración, busca explicar la significación subyacente</a:t>
            </a:r>
            <a:endParaRPr lang="en-US" sz="3400" b="1" dirty="0"/>
          </a:p>
          <a:p>
            <a:pPr lvl="0"/>
            <a:r>
              <a:rPr lang="es-ES" sz="3400" b="1" dirty="0"/>
              <a:t>Idioma familiarizado para los lectores/destinatarios, desconocido para los </a:t>
            </a:r>
            <a:r>
              <a:rPr lang="es-ES" sz="3400" b="1" dirty="0" smtClean="0"/>
              <a:t>demás [figuras, símbolos, precedentes]</a:t>
            </a:r>
            <a:endParaRPr lang="en-US" sz="3400" b="1" dirty="0"/>
          </a:p>
          <a:p>
            <a:pPr lvl="0"/>
            <a:r>
              <a:rPr lang="es-ES" sz="3400" b="1" dirty="0"/>
              <a:t>Para fortalecer la fe y dar ánimo y esperanza</a:t>
            </a:r>
            <a:endParaRPr lang="en-US" sz="3400" b="1" dirty="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s-ES" b="1" dirty="0" smtClean="0"/>
              <a:t>Principios de interpretación</a:t>
            </a:r>
            <a:endParaRPr lang="es-ES" b="1" dirty="0"/>
          </a:p>
        </p:txBody>
      </p:sp>
      <p:sp>
        <p:nvSpPr>
          <p:cNvPr id="3" name="Content Placeholder 2"/>
          <p:cNvSpPr>
            <a:spLocks noGrp="1"/>
          </p:cNvSpPr>
          <p:nvPr>
            <p:ph idx="1"/>
          </p:nvPr>
        </p:nvSpPr>
        <p:spPr>
          <a:xfrm>
            <a:off x="457200" y="1143000"/>
            <a:ext cx="8229600" cy="4983163"/>
          </a:xfrm>
        </p:spPr>
        <p:txBody>
          <a:bodyPr>
            <a:normAutofit fontScale="47500" lnSpcReduction="20000"/>
          </a:bodyPr>
          <a:lstStyle/>
          <a:p>
            <a:pPr>
              <a:buNone/>
            </a:pPr>
            <a:r>
              <a:rPr lang="es-ES" sz="3400" b="1" dirty="0" smtClean="0"/>
              <a:t>Ciertos principios de </a:t>
            </a:r>
            <a:r>
              <a:rPr lang="es-ES" sz="3400" dirty="0" smtClean="0"/>
              <a:t>interpretación deben observarse para poder ver el significado de ese libro tan lleno de símbolos. La siguiente lista ayudará bastante a preparar una base sobre la cual se desarrollará la revelación de Jesucristo.</a:t>
            </a:r>
          </a:p>
          <a:p>
            <a:r>
              <a:rPr lang="es-ES" sz="4600" b="1" dirty="0" smtClean="0"/>
              <a:t>1. La Biblia es </a:t>
            </a:r>
            <a:r>
              <a:rPr lang="es-ES" sz="4600" dirty="0" smtClean="0"/>
              <a:t>el intérprete básico de sí misma. Muchas veces Apocalipsis dará el significado de un símbolo; deje que el libre se explique.</a:t>
            </a:r>
          </a:p>
          <a:p>
            <a:r>
              <a:rPr lang="es-ES" sz="4600" b="1" dirty="0" smtClean="0"/>
              <a:t>2. El contexto mayor </a:t>
            </a:r>
            <a:r>
              <a:rPr lang="es-ES" sz="4600" dirty="0" smtClean="0"/>
              <a:t>debe interpretar el contexto de un sólo pasaje. La Biblia tiene unidad y el estudiante debe usar todas las Escrituras para ver las verdades que se presentan. Un pasaje aislado puede ser mal interpretado en cuanto a verdad universal.</a:t>
            </a:r>
          </a:p>
          <a:p>
            <a:r>
              <a:rPr lang="es-ES" sz="4600" b="1" dirty="0" smtClean="0"/>
              <a:t>3. El propósito histórico </a:t>
            </a:r>
            <a:r>
              <a:rPr lang="es-ES" sz="4600" dirty="0" smtClean="0"/>
              <a:t>con otros datos deben ser considerados.</a:t>
            </a:r>
          </a:p>
          <a:p>
            <a:r>
              <a:rPr lang="es-ES" sz="4600" b="1" dirty="0" smtClean="0"/>
              <a:t>4. El Nuevo Testamento debe </a:t>
            </a:r>
            <a:r>
              <a:rPr lang="es-ES" sz="4600" dirty="0" smtClean="0"/>
              <a:t>interpretarse junto con el Antiguo Testamento; Apocalipsis usa terminología del antiguo pacto, pero con sentido del nuevo.</a:t>
            </a:r>
          </a:p>
          <a:p>
            <a:r>
              <a:rPr lang="es-ES" sz="4600" b="1" dirty="0" smtClean="0"/>
              <a:t>5. Apocalipsis está lleno </a:t>
            </a:r>
            <a:r>
              <a:rPr lang="es-ES" sz="4600" dirty="0" smtClean="0"/>
              <a:t>de símbolos; por eso, el estudiante debe darse cuenta del simbolismo en ello.</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s-ES" dirty="0" smtClean="0"/>
              <a:t>Principios de interpretación</a:t>
            </a:r>
            <a:endParaRPr lang="en-US" dirty="0"/>
          </a:p>
        </p:txBody>
      </p:sp>
      <p:sp>
        <p:nvSpPr>
          <p:cNvPr id="3" name="Content Placeholder 2"/>
          <p:cNvSpPr>
            <a:spLocks noGrp="1"/>
          </p:cNvSpPr>
          <p:nvPr>
            <p:ph idx="1"/>
          </p:nvPr>
        </p:nvSpPr>
        <p:spPr>
          <a:xfrm>
            <a:off x="228600" y="1143000"/>
            <a:ext cx="8610600" cy="5334000"/>
          </a:xfrm>
        </p:spPr>
        <p:txBody>
          <a:bodyPr>
            <a:normAutofit fontScale="77500" lnSpcReduction="20000"/>
          </a:bodyPr>
          <a:lstStyle/>
          <a:p>
            <a:r>
              <a:rPr lang="es-ES" b="1" dirty="0" smtClean="0"/>
              <a:t>6. Apocalipsis trata de</a:t>
            </a:r>
            <a:r>
              <a:rPr lang="es-ES" dirty="0" smtClean="0"/>
              <a:t> profecía; siendo un profeta, Juan se preocupó de dar lecciones espirituales en vez de predicción detallada.</a:t>
            </a:r>
          </a:p>
          <a:p>
            <a:r>
              <a:rPr lang="es-ES" b="1" dirty="0" smtClean="0"/>
              <a:t>7. El estudiante necesita</a:t>
            </a:r>
            <a:r>
              <a:rPr lang="es-ES" dirty="0" smtClean="0"/>
              <a:t> concentrarse en recibir el mensaje principal del libro; el mundo no conoce al hombre que puede dar explicación detallada de cada cosita en el simbolismo.</a:t>
            </a:r>
          </a:p>
          <a:p>
            <a:r>
              <a:rPr lang="es-ES" b="1" dirty="0" smtClean="0"/>
              <a:t>8. El libro fue dirigido</a:t>
            </a:r>
            <a:r>
              <a:rPr lang="es-ES" dirty="0" smtClean="0"/>
              <a:t> a la iglesia del primer siglo pero también contiene una bendición específica para cada quien que lee.</a:t>
            </a:r>
          </a:p>
          <a:p>
            <a:r>
              <a:rPr lang="es-ES" b="1" dirty="0" smtClean="0"/>
              <a:t>9. Todos los eventos </a:t>
            </a:r>
            <a:r>
              <a:rPr lang="es-ES" dirty="0" smtClean="0"/>
              <a:t>no están en orden cronológico; muchas veces se ven en diferentes lugares con diferentes puntos de vista.</a:t>
            </a:r>
          </a:p>
          <a:p>
            <a:r>
              <a:rPr lang="es-ES" b="1" dirty="0" smtClean="0"/>
              <a:t>10. El principio de</a:t>
            </a:r>
            <a:r>
              <a:rPr lang="es-ES" dirty="0" smtClean="0"/>
              <a:t> anticipación se revela en este libro, también el de paralelismo.</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b="1" dirty="0" smtClean="0"/>
              <a:t>Conceptos claves</a:t>
            </a:r>
            <a:endParaRPr lang="en-US" b="1" dirty="0"/>
          </a:p>
        </p:txBody>
      </p:sp>
      <p:sp>
        <p:nvSpPr>
          <p:cNvPr id="3" name="Content Placeholder 2"/>
          <p:cNvSpPr>
            <a:spLocks noGrp="1"/>
          </p:cNvSpPr>
          <p:nvPr>
            <p:ph idx="1"/>
          </p:nvPr>
        </p:nvSpPr>
        <p:spPr/>
        <p:txBody>
          <a:bodyPr>
            <a:normAutofit fontScale="92500" lnSpcReduction="20000"/>
          </a:bodyPr>
          <a:lstStyle/>
          <a:p>
            <a:pPr lvl="0"/>
            <a:r>
              <a:rPr lang="es-ES" dirty="0" smtClean="0"/>
              <a:t>El libro usa lenguaje simbólico</a:t>
            </a:r>
            <a:endParaRPr lang="en-US" dirty="0" smtClean="0"/>
          </a:p>
          <a:p>
            <a:pPr lvl="0"/>
            <a:r>
              <a:rPr lang="es-ES" dirty="0" smtClean="0"/>
              <a:t>La cosas reveladas/declaradas sucederán pronto</a:t>
            </a:r>
            <a:endParaRPr lang="en-US" dirty="0" smtClean="0"/>
          </a:p>
          <a:p>
            <a:pPr lvl="0"/>
            <a:r>
              <a:rPr lang="es-ES" dirty="0" smtClean="0"/>
              <a:t>El propósito del libro es consolar a los cristianos perseguidos del primer siglo</a:t>
            </a:r>
            <a:endParaRPr lang="en-US" dirty="0" smtClean="0"/>
          </a:p>
          <a:p>
            <a:pPr lvl="0"/>
            <a:r>
              <a:rPr lang="es-ES" dirty="0" smtClean="0"/>
              <a:t>El libro pone en claro la identidad del dragón y los dos bestias</a:t>
            </a:r>
            <a:endParaRPr lang="en-US" dirty="0" smtClean="0"/>
          </a:p>
          <a:p>
            <a:pPr lvl="0"/>
            <a:r>
              <a:rPr lang="es-ES" dirty="0" smtClean="0"/>
              <a:t>El libro identifica la gran ramera quien es Babilón</a:t>
            </a:r>
            <a:endParaRPr lang="en-US" dirty="0" smtClean="0"/>
          </a:p>
          <a:p>
            <a:pPr lvl="0"/>
            <a:r>
              <a:rPr lang="es-ES" dirty="0" smtClean="0"/>
              <a:t>El libro contiene muchos detalles sobre los 1260 días</a:t>
            </a:r>
            <a:endParaRPr lang="en-US" dirty="0" smtClean="0"/>
          </a:p>
          <a:p>
            <a:pPr lvl="0"/>
            <a:r>
              <a:rPr lang="es-ES" dirty="0" smtClean="0"/>
              <a:t>El libro identifica el Reino</a:t>
            </a:r>
            <a:endParaRPr lang="en-US" dirty="0" smtClean="0"/>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152400"/>
            <a:ext cx="8229600" cy="838200"/>
          </a:xfrm>
        </p:spPr>
        <p:txBody>
          <a:bodyPr>
            <a:normAutofit fontScale="90000"/>
          </a:bodyPr>
          <a:lstStyle/>
          <a:p>
            <a:pPr eaLnBrk="1" hangingPunct="1"/>
            <a:r>
              <a:rPr lang="es-GT" sz="3600" b="1" dirty="0" smtClean="0"/>
              <a:t>II- La estructura del libro</a:t>
            </a:r>
            <a:r>
              <a:rPr lang="es-GT" sz="3800" dirty="0" smtClean="0"/>
              <a:t/>
            </a:r>
            <a:br>
              <a:rPr lang="es-GT" sz="3800" dirty="0" smtClean="0"/>
            </a:br>
            <a:r>
              <a:rPr lang="es-GT" sz="2400" i="1" dirty="0" smtClean="0"/>
              <a:t>¿Qué se puede entender analizando la estructura?</a:t>
            </a:r>
            <a:endParaRPr lang="es-GT" sz="3600" i="1" dirty="0" smtClean="0"/>
          </a:p>
        </p:txBody>
      </p:sp>
      <p:sp>
        <p:nvSpPr>
          <p:cNvPr id="7171" name="Rectangle 3"/>
          <p:cNvSpPr>
            <a:spLocks noGrp="1" noChangeArrowheads="1"/>
          </p:cNvSpPr>
          <p:nvPr>
            <p:ph type="body" idx="1"/>
          </p:nvPr>
        </p:nvSpPr>
        <p:spPr>
          <a:xfrm>
            <a:off x="228600" y="990600"/>
            <a:ext cx="8763000" cy="6248400"/>
          </a:xfrm>
        </p:spPr>
        <p:txBody>
          <a:bodyPr>
            <a:normAutofit fontScale="92500" lnSpcReduction="20000"/>
          </a:bodyPr>
          <a:lstStyle/>
          <a:p>
            <a:r>
              <a:rPr lang="es-GT" sz="1600" b="1" dirty="0" smtClean="0"/>
              <a:t>1:1-9 - Prólogo</a:t>
            </a:r>
            <a:endParaRPr lang="en-US" sz="1600" b="1" dirty="0" smtClean="0"/>
          </a:p>
          <a:p>
            <a:r>
              <a:rPr lang="es-GT" sz="1600" b="1" dirty="0" smtClean="0"/>
              <a:t>1:10-3:22 – Primera visión : Cristo entre la iglesia perseguida (7 cartas)</a:t>
            </a:r>
            <a:endParaRPr lang="en-US" sz="1600" b="1" dirty="0" smtClean="0"/>
          </a:p>
          <a:p>
            <a:r>
              <a:rPr lang="es-GT" sz="1600" b="1" dirty="0" smtClean="0"/>
              <a:t>4-5 - Escena del cielo	</a:t>
            </a:r>
            <a:endParaRPr lang="en-US" sz="1600" b="1" dirty="0" smtClean="0"/>
          </a:p>
          <a:p>
            <a:endParaRPr lang="es-GT" sz="1600" b="1" dirty="0" smtClean="0"/>
          </a:p>
          <a:p>
            <a:r>
              <a:rPr lang="es-GT" sz="1600" b="1" dirty="0" smtClean="0"/>
              <a:t>6 – Símbolos: 6 sellos 4+2 (¿que significa?—lo que va a suceder) </a:t>
            </a:r>
            <a:r>
              <a:rPr lang="es-ES" sz="1600" dirty="0" smtClean="0"/>
              <a:t>[conquista</a:t>
            </a:r>
            <a:r>
              <a:rPr lang="es-ES" sz="1600" dirty="0"/>
              <a:t>, guerra, hambruna, </a:t>
            </a:r>
            <a:r>
              <a:rPr lang="es-ES" sz="1600" dirty="0" smtClean="0"/>
              <a:t>muerte—victoria</a:t>
            </a:r>
            <a:r>
              <a:rPr lang="es-ES" sz="1600" dirty="0"/>
              <a:t>, juicio]</a:t>
            </a:r>
            <a:endParaRPr lang="en-US" sz="1600" b="1" dirty="0" smtClean="0"/>
          </a:p>
          <a:p>
            <a:r>
              <a:rPr lang="es-GT" sz="1600" b="1" dirty="0" smtClean="0"/>
              <a:t>7 - Intervalo: 144.000 sellados, la gran multitud (protección, victoria)</a:t>
            </a:r>
            <a:endParaRPr lang="en-US" sz="1600" b="1" dirty="0" smtClean="0"/>
          </a:p>
          <a:p>
            <a:r>
              <a:rPr lang="es-GT" sz="1600" b="1" dirty="0" smtClean="0"/>
              <a:t>8-9 - 7º sello = trompetas 4+2 </a:t>
            </a:r>
            <a:r>
              <a:rPr lang="es-ES" sz="1600" dirty="0"/>
              <a:t>[trompeta=advertencia, en este caso de juicios]</a:t>
            </a:r>
            <a:endParaRPr lang="en-US" sz="1600" dirty="0"/>
          </a:p>
          <a:p>
            <a:r>
              <a:rPr lang="es-ES" sz="1600" dirty="0" smtClean="0"/>
              <a:t>[</a:t>
            </a:r>
            <a:r>
              <a:rPr lang="es-ES" sz="1600" dirty="0"/>
              <a:t>la tierra, el mar, las aguas, el </a:t>
            </a:r>
            <a:r>
              <a:rPr lang="es-ES" sz="1600" dirty="0" smtClean="0"/>
              <a:t>cielo-sol-luna-</a:t>
            </a:r>
            <a:r>
              <a:rPr lang="es-ES" sz="1600" dirty="0" err="1" smtClean="0"/>
              <a:t>estrellas__juicio</a:t>
            </a:r>
            <a:r>
              <a:rPr lang="es-ES" sz="1600" dirty="0" smtClean="0"/>
              <a:t>  sobre </a:t>
            </a:r>
            <a:r>
              <a:rPr lang="es-ES" sz="1600" dirty="0"/>
              <a:t>Satanás, juicio desde el este</a:t>
            </a:r>
            <a:r>
              <a:rPr lang="es-ES" sz="1600" dirty="0" smtClean="0"/>
              <a:t>]</a:t>
            </a:r>
            <a:endParaRPr lang="en-US" sz="1600" b="1" dirty="0" smtClean="0"/>
          </a:p>
          <a:p>
            <a:r>
              <a:rPr lang="es-GT" sz="1600" b="1" dirty="0" smtClean="0"/>
              <a:t>10-11 - Intervalo: ángel con segundo librito, dos testigos  (protección, victoria)</a:t>
            </a:r>
          </a:p>
          <a:p>
            <a:r>
              <a:rPr lang="es-GT" sz="1600" b="1" dirty="0" smtClean="0"/>
              <a:t>11:15-19 - 7ª trompeta: la victoria del reino</a:t>
            </a:r>
            <a:endParaRPr lang="en-US" sz="1600" b="1" dirty="0" smtClean="0"/>
          </a:p>
          <a:p>
            <a:endParaRPr lang="es-GT" sz="1600" b="1" dirty="0" smtClean="0"/>
          </a:p>
          <a:p>
            <a:pPr lvl="0"/>
            <a:r>
              <a:rPr lang="es-GT" sz="1600" b="1" dirty="0" smtClean="0"/>
              <a:t>12-13 - Símbolos: (lo que va a suceder) </a:t>
            </a:r>
            <a:r>
              <a:rPr lang="es-ES" sz="1600" dirty="0"/>
              <a:t>Mujer dando luz; </a:t>
            </a:r>
            <a:r>
              <a:rPr lang="es-ES" sz="1600" dirty="0" smtClean="0"/>
              <a:t>dragón;</a:t>
            </a:r>
            <a:r>
              <a:rPr lang="en-US" sz="1600" dirty="0" smtClean="0"/>
              <a:t> </a:t>
            </a:r>
            <a:r>
              <a:rPr lang="es-ES" sz="1600" dirty="0" smtClean="0"/>
              <a:t>conflictos—hijo </a:t>
            </a:r>
            <a:r>
              <a:rPr lang="es-ES" sz="1600" dirty="0"/>
              <a:t>varón protegido, la mujer protegida, Satanás derrotado, Satanás contra la mujer y su </a:t>
            </a:r>
            <a:r>
              <a:rPr lang="es-ES" sz="1600" dirty="0" smtClean="0"/>
              <a:t>descendencia;</a:t>
            </a:r>
            <a:r>
              <a:rPr lang="en-US" sz="1600" dirty="0" smtClean="0"/>
              <a:t> </a:t>
            </a:r>
            <a:r>
              <a:rPr lang="es-ES" sz="1600" dirty="0" smtClean="0"/>
              <a:t>dos bestias aliados </a:t>
            </a:r>
            <a:r>
              <a:rPr lang="es-ES" sz="1600" dirty="0"/>
              <a:t>a </a:t>
            </a:r>
            <a:r>
              <a:rPr lang="es-ES" sz="1600" dirty="0" smtClean="0"/>
              <a:t>Satanás</a:t>
            </a:r>
            <a:endParaRPr lang="en-US" sz="1600" b="1" dirty="0" smtClean="0"/>
          </a:p>
          <a:p>
            <a:r>
              <a:rPr lang="es-GT" sz="1600" b="1" dirty="0" smtClean="0"/>
              <a:t>14 - Intervalo: 144000, 6 ángeles y la cosecha de la tierra </a:t>
            </a:r>
            <a:r>
              <a:rPr lang="es-ES" sz="1600" dirty="0"/>
              <a:t> </a:t>
            </a:r>
            <a:r>
              <a:rPr lang="es-ES" sz="1600" dirty="0" smtClean="0"/>
              <a:t>[3 ángeles, evangelio</a:t>
            </a:r>
            <a:r>
              <a:rPr lang="es-ES" sz="1600" dirty="0"/>
              <a:t>, juicio </a:t>
            </a:r>
            <a:r>
              <a:rPr lang="es-ES" sz="1600" dirty="0" smtClean="0"/>
              <a:t>sobre </a:t>
            </a:r>
            <a:r>
              <a:rPr lang="es-ES" sz="1600" dirty="0"/>
              <a:t>Roma, juicio de los adoradores de la </a:t>
            </a:r>
            <a:r>
              <a:rPr lang="es-ES" sz="1600" dirty="0" smtClean="0"/>
              <a:t>bestia, </a:t>
            </a:r>
            <a:r>
              <a:rPr lang="es-ES" sz="1600" dirty="0"/>
              <a:t>cosecha de la tierra [hijo del hombre, 3 más ángeles]</a:t>
            </a:r>
            <a:endParaRPr lang="en-US" sz="1600" b="1" dirty="0" smtClean="0"/>
          </a:p>
          <a:p>
            <a:r>
              <a:rPr lang="es-GT" sz="1600" b="1" dirty="0" smtClean="0"/>
              <a:t>15-16- Plagas/copas  4+2 [¿en contra de quienes?] </a:t>
            </a:r>
            <a:r>
              <a:rPr lang="es-ES" sz="1600" dirty="0"/>
              <a:t>[la tierra, el mar, las aguas, el </a:t>
            </a:r>
            <a:r>
              <a:rPr lang="es-ES" sz="1600" dirty="0" smtClean="0"/>
              <a:t>cielo-</a:t>
            </a:r>
            <a:r>
              <a:rPr lang="es-ES" sz="1600" dirty="0" err="1" smtClean="0"/>
              <a:t>sol</a:t>
            </a:r>
            <a:r>
              <a:rPr lang="es-ES" sz="1600" dirty="0" err="1"/>
              <a:t>__juicio</a:t>
            </a:r>
            <a:r>
              <a:rPr lang="es-ES" sz="1600" dirty="0"/>
              <a:t> del bestia, juicio desde el este] </a:t>
            </a:r>
            <a:endParaRPr lang="en-US" sz="1600" b="1" dirty="0" smtClean="0"/>
          </a:p>
          <a:p>
            <a:r>
              <a:rPr lang="es-GT" sz="1600" b="1" dirty="0" smtClean="0"/>
              <a:t>16:13-16 – Intervalo[?]: 3 ranas preparan para la batalla</a:t>
            </a:r>
            <a:endParaRPr lang="en-US" sz="1600" b="1" dirty="0" smtClean="0"/>
          </a:p>
          <a:p>
            <a:r>
              <a:rPr lang="es-GT" sz="1600" b="1" dirty="0" smtClean="0"/>
              <a:t>17-18 - 7º copa = destrucción de Babilonia</a:t>
            </a:r>
            <a:endParaRPr lang="en-US" sz="1600" b="1" dirty="0" smtClean="0"/>
          </a:p>
          <a:p>
            <a:endParaRPr lang="es-GT" sz="1600" b="1" dirty="0" smtClean="0"/>
          </a:p>
          <a:p>
            <a:r>
              <a:rPr lang="es-GT" sz="1600" b="1" dirty="0" smtClean="0"/>
              <a:t>19-20 - Escena del cielo  </a:t>
            </a:r>
            <a:r>
              <a:rPr lang="es-ES" sz="1600" dirty="0"/>
              <a:t>[celebración, victoria, destrucción de Roma resumida, atadura de Satanás, reinado de los mártires, </a:t>
            </a:r>
            <a:r>
              <a:rPr lang="es-ES" sz="1600" dirty="0" smtClean="0"/>
              <a:t>liberación </a:t>
            </a:r>
            <a:r>
              <a:rPr lang="es-ES" sz="1600" dirty="0"/>
              <a:t>y castigo de Satanás, juicio final</a:t>
            </a:r>
            <a:r>
              <a:rPr lang="es-ES" sz="1600" dirty="0" smtClean="0"/>
              <a:t>]</a:t>
            </a:r>
          </a:p>
          <a:p>
            <a:r>
              <a:rPr lang="es-GT" sz="1600" b="1" dirty="0" smtClean="0"/>
              <a:t>21-22 - Visión final: Cristo entre la iglesia victoriosa</a:t>
            </a:r>
            <a:endParaRPr lang="en-US" sz="1600" b="1" dirty="0" smtClean="0"/>
          </a:p>
          <a:p>
            <a:r>
              <a:rPr lang="es-GT" sz="1600" b="1" dirty="0" smtClean="0"/>
              <a:t>22:6-21 - Epílogo</a:t>
            </a:r>
            <a:endParaRPr lang="es-GT" sz="2800"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b="1" dirty="0" smtClean="0"/>
              <a:t>La </a:t>
            </a:r>
            <a:r>
              <a:rPr lang="en-US" b="1" dirty="0" err="1" smtClean="0"/>
              <a:t>estructura</a:t>
            </a:r>
            <a:r>
              <a:rPr lang="en-US" b="1" dirty="0" smtClean="0"/>
              <a:t> del </a:t>
            </a:r>
            <a:r>
              <a:rPr lang="en-US" b="1" dirty="0" err="1" smtClean="0"/>
              <a:t>libro</a:t>
            </a:r>
            <a:endParaRPr lang="en-US" b="1" dirty="0"/>
          </a:p>
        </p:txBody>
      </p:sp>
      <p:sp>
        <p:nvSpPr>
          <p:cNvPr id="3" name="Content Placeholder 2"/>
          <p:cNvSpPr>
            <a:spLocks noGrp="1"/>
          </p:cNvSpPr>
          <p:nvPr>
            <p:ph idx="1"/>
          </p:nvPr>
        </p:nvSpPr>
        <p:spPr>
          <a:xfrm>
            <a:off x="457200" y="1066800"/>
            <a:ext cx="8229600" cy="5486400"/>
          </a:xfrm>
        </p:spPr>
        <p:txBody>
          <a:bodyPr>
            <a:normAutofit fontScale="85000" lnSpcReduction="10000"/>
          </a:bodyPr>
          <a:lstStyle/>
          <a:p>
            <a:r>
              <a:rPr lang="es-GT" sz="2000" b="1" dirty="0" smtClean="0"/>
              <a:t>1:1-9 - Prólogo</a:t>
            </a:r>
            <a:endParaRPr lang="en-US" sz="2000" b="1" dirty="0" smtClean="0"/>
          </a:p>
          <a:p>
            <a:r>
              <a:rPr lang="es-GT" sz="2000" b="1" dirty="0" smtClean="0"/>
              <a:t>1:10-3:22 – Primera visión : Cristo entre la iglesia perseguida (7 cartas)</a:t>
            </a:r>
            <a:endParaRPr lang="en-US" sz="2000" b="1" dirty="0" smtClean="0"/>
          </a:p>
          <a:p>
            <a:r>
              <a:rPr lang="es-GT" sz="2000" b="1" dirty="0" smtClean="0"/>
              <a:t>4-5 - Escena del cielo</a:t>
            </a:r>
          </a:p>
          <a:p>
            <a:pPr>
              <a:buNone/>
            </a:pPr>
            <a:endParaRPr lang="es-GT" sz="2000" b="1" dirty="0" smtClean="0"/>
          </a:p>
          <a:p>
            <a:r>
              <a:rPr lang="es-GT" sz="2000" b="1" dirty="0" smtClean="0"/>
              <a:t>6 – Símbolos: 6 sellos 4+2 (lo que va a suceder)</a:t>
            </a:r>
            <a:endParaRPr lang="en-US" sz="2000" b="1" dirty="0" smtClean="0"/>
          </a:p>
          <a:p>
            <a:r>
              <a:rPr lang="es-GT" sz="2000" b="1" dirty="0" smtClean="0"/>
              <a:t>7 - Intervalo: 144.000 sellados, la gran multitud</a:t>
            </a:r>
            <a:endParaRPr lang="en-US" sz="2000" b="1" dirty="0" smtClean="0"/>
          </a:p>
          <a:p>
            <a:r>
              <a:rPr lang="es-GT" sz="2000" b="1" dirty="0" smtClean="0"/>
              <a:t>8-9 - 7º sello = trompetas 4+2</a:t>
            </a:r>
            <a:endParaRPr lang="en-US" sz="2000" b="1" dirty="0" smtClean="0"/>
          </a:p>
          <a:p>
            <a:r>
              <a:rPr lang="es-GT" sz="2000" b="1" dirty="0" smtClean="0"/>
              <a:t>10-11 - Intervalo: ángel con segundo librito, dos testigos </a:t>
            </a:r>
          </a:p>
          <a:p>
            <a:r>
              <a:rPr lang="es-GT" sz="2000" b="1" dirty="0" smtClean="0"/>
              <a:t>11:15-19 - 7ª trompeta: la victoria del reino</a:t>
            </a:r>
            <a:endParaRPr lang="en-US" sz="2000" b="1" dirty="0" smtClean="0"/>
          </a:p>
          <a:p>
            <a:pPr>
              <a:buNone/>
            </a:pPr>
            <a:endParaRPr lang="es-GT" sz="2000" b="1" dirty="0" smtClean="0"/>
          </a:p>
          <a:p>
            <a:r>
              <a:rPr lang="es-GT" sz="2000" b="1" dirty="0" smtClean="0"/>
              <a:t>12-13 - Símbolos: (lo que va a suceder)</a:t>
            </a:r>
            <a:endParaRPr lang="en-US" sz="2000" b="1" dirty="0" smtClean="0"/>
          </a:p>
          <a:p>
            <a:r>
              <a:rPr lang="es-GT" sz="2000" b="1" dirty="0" smtClean="0"/>
              <a:t>14 - Intervalo: 144000, 6 ángeles y la cosecha de la tierra </a:t>
            </a:r>
            <a:endParaRPr lang="en-US" sz="2000" b="1" dirty="0" smtClean="0"/>
          </a:p>
          <a:p>
            <a:r>
              <a:rPr lang="es-GT" sz="2000" b="1" dirty="0" smtClean="0"/>
              <a:t>15-16- Plagas/copas  4+2</a:t>
            </a:r>
            <a:endParaRPr lang="en-US" sz="2000" b="1" dirty="0" smtClean="0"/>
          </a:p>
          <a:p>
            <a:r>
              <a:rPr lang="es-GT" sz="2000" b="1" dirty="0" smtClean="0"/>
              <a:t>16:13-16 – Intervalo[?]: 3 ranas preparan para la batalla</a:t>
            </a:r>
            <a:endParaRPr lang="en-US" sz="2000" b="1" dirty="0" smtClean="0"/>
          </a:p>
          <a:p>
            <a:r>
              <a:rPr lang="es-GT" sz="2000" b="1" dirty="0" smtClean="0"/>
              <a:t>17-18 - 7º copa = destrucción de Babilonia</a:t>
            </a:r>
            <a:endParaRPr lang="en-US" sz="2000" b="1" dirty="0" smtClean="0"/>
          </a:p>
          <a:p>
            <a:pPr>
              <a:buNone/>
            </a:pPr>
            <a:endParaRPr lang="es-GT" sz="2000" b="1" dirty="0" smtClean="0"/>
          </a:p>
          <a:p>
            <a:r>
              <a:rPr lang="es-GT" sz="2000" b="1" dirty="0" smtClean="0"/>
              <a:t>19-20 - Escena del cielo </a:t>
            </a:r>
            <a:endParaRPr lang="es-ES" sz="2000" dirty="0" smtClean="0"/>
          </a:p>
          <a:p>
            <a:r>
              <a:rPr lang="es-GT" sz="2000" b="1" dirty="0" smtClean="0"/>
              <a:t>21-22 - Visión final: Cristo entre la iglesia victoriosa</a:t>
            </a:r>
            <a:endParaRPr lang="en-US" sz="2000" b="1" dirty="0" smtClean="0"/>
          </a:p>
          <a:p>
            <a:r>
              <a:rPr lang="es-GT" sz="2000" b="1" dirty="0" smtClean="0"/>
              <a:t>22:6-21 - Epílogo</a:t>
            </a:r>
            <a:endParaRPr lang="es-GT" sz="2000" dirty="0" smtClean="0"/>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152400"/>
            <a:ext cx="8229600" cy="838200"/>
          </a:xfrm>
        </p:spPr>
        <p:txBody>
          <a:bodyPr>
            <a:normAutofit fontScale="90000"/>
          </a:bodyPr>
          <a:lstStyle/>
          <a:p>
            <a:pPr eaLnBrk="1" hangingPunct="1"/>
            <a:r>
              <a:rPr lang="es-GT" sz="3600" b="1" dirty="0" smtClean="0"/>
              <a:t>II- La estructura del libro</a:t>
            </a:r>
            <a:r>
              <a:rPr lang="es-GT" sz="3800" dirty="0" smtClean="0"/>
              <a:t/>
            </a:r>
            <a:br>
              <a:rPr lang="es-GT" sz="3800" dirty="0" smtClean="0"/>
            </a:br>
            <a:r>
              <a:rPr lang="es-GT" sz="2400" i="1" dirty="0" smtClean="0"/>
              <a:t>¿Qué se puede entender analizando la estructura?</a:t>
            </a:r>
            <a:endParaRPr lang="es-GT" sz="3600" i="1" dirty="0" smtClean="0"/>
          </a:p>
        </p:txBody>
      </p:sp>
      <p:sp>
        <p:nvSpPr>
          <p:cNvPr id="7171" name="Rectangle 3"/>
          <p:cNvSpPr>
            <a:spLocks noGrp="1" noChangeArrowheads="1"/>
          </p:cNvSpPr>
          <p:nvPr>
            <p:ph type="body" idx="1"/>
          </p:nvPr>
        </p:nvSpPr>
        <p:spPr>
          <a:xfrm>
            <a:off x="228600" y="990600"/>
            <a:ext cx="8763000" cy="6248400"/>
          </a:xfrm>
        </p:spPr>
        <p:txBody>
          <a:bodyPr>
            <a:noAutofit/>
          </a:bodyPr>
          <a:lstStyle/>
          <a:p>
            <a:r>
              <a:rPr lang="es-GT" sz="2200" b="1" dirty="0" smtClean="0"/>
              <a:t>1:1-9 - Prólogo</a:t>
            </a:r>
            <a:endParaRPr lang="en-US" sz="2200" b="1" dirty="0" smtClean="0"/>
          </a:p>
          <a:p>
            <a:r>
              <a:rPr lang="es-GT" sz="2200" b="1" dirty="0" smtClean="0"/>
              <a:t>1:10-3:22 – Primera visión : Cristo entre la iglesia perseguida (7 cartas)</a:t>
            </a:r>
            <a:endParaRPr lang="en-US" sz="2200" b="1" dirty="0" smtClean="0"/>
          </a:p>
          <a:p>
            <a:r>
              <a:rPr lang="es-GT" sz="2200" b="1" dirty="0" smtClean="0"/>
              <a:t>4-5 - Escena del cielo	</a:t>
            </a:r>
            <a:endParaRPr lang="en-US" sz="2200" b="1" dirty="0" smtClean="0"/>
          </a:p>
          <a:p>
            <a:endParaRPr lang="es-GT" sz="2200" b="1" dirty="0" smtClean="0"/>
          </a:p>
          <a:p>
            <a:r>
              <a:rPr lang="es-GT" sz="2200" b="1" dirty="0" smtClean="0"/>
              <a:t>6 – Símbolos: 6 sellos 4+2 (¿que significa?—lo que va a suceder)</a:t>
            </a:r>
          </a:p>
          <a:p>
            <a:pPr lvl="1"/>
            <a:r>
              <a:rPr lang="es-ES" sz="1800" dirty="0" smtClean="0"/>
              <a:t>[conquista</a:t>
            </a:r>
            <a:r>
              <a:rPr lang="es-ES" sz="1800" dirty="0"/>
              <a:t>, guerra, hambruna, </a:t>
            </a:r>
            <a:r>
              <a:rPr lang="es-ES" sz="1800" dirty="0" smtClean="0"/>
              <a:t>muerte—victoria</a:t>
            </a:r>
            <a:r>
              <a:rPr lang="es-ES" sz="1800" dirty="0"/>
              <a:t>, juicio]</a:t>
            </a:r>
            <a:endParaRPr lang="en-US" sz="1800" b="1" dirty="0" smtClean="0"/>
          </a:p>
          <a:p>
            <a:r>
              <a:rPr lang="es-GT" sz="2200" b="1" dirty="0" smtClean="0"/>
              <a:t>7 - Intervalo: 144.000 sellados, la gran multitud (protección, victoria)</a:t>
            </a:r>
            <a:endParaRPr lang="en-US" sz="2200" b="1" dirty="0" smtClean="0"/>
          </a:p>
          <a:p>
            <a:r>
              <a:rPr lang="es-GT" sz="2200" b="1" dirty="0" smtClean="0"/>
              <a:t>8-9 - 7º sello = trompetas 4+2 </a:t>
            </a:r>
          </a:p>
          <a:p>
            <a:pPr lvl="1"/>
            <a:r>
              <a:rPr lang="es-ES" sz="1800" dirty="0" smtClean="0"/>
              <a:t>[</a:t>
            </a:r>
            <a:r>
              <a:rPr lang="es-ES" sz="1800" dirty="0"/>
              <a:t>trompeta=advertencia, en este caso de juicios]</a:t>
            </a:r>
            <a:endParaRPr lang="en-US" sz="1800" dirty="0"/>
          </a:p>
          <a:p>
            <a:pPr lvl="1"/>
            <a:r>
              <a:rPr lang="es-ES" sz="1800" dirty="0" smtClean="0"/>
              <a:t>[</a:t>
            </a:r>
            <a:r>
              <a:rPr lang="es-ES" sz="1800" dirty="0"/>
              <a:t>la tierra, el mar, las aguas, el </a:t>
            </a:r>
            <a:r>
              <a:rPr lang="es-ES" sz="1800" dirty="0" smtClean="0"/>
              <a:t>cielo-sol-luna-</a:t>
            </a:r>
            <a:r>
              <a:rPr lang="es-ES" sz="1800" dirty="0" err="1" smtClean="0"/>
              <a:t>estrellas__juicio</a:t>
            </a:r>
            <a:r>
              <a:rPr lang="es-ES" sz="1800" dirty="0" smtClean="0"/>
              <a:t>  sobre </a:t>
            </a:r>
            <a:r>
              <a:rPr lang="es-ES" sz="1800" dirty="0"/>
              <a:t>Satanás, juicio desde el este</a:t>
            </a:r>
            <a:r>
              <a:rPr lang="es-ES" sz="1800" dirty="0" smtClean="0"/>
              <a:t>]</a:t>
            </a:r>
            <a:endParaRPr lang="en-US" sz="1800" b="1" dirty="0" smtClean="0"/>
          </a:p>
          <a:p>
            <a:r>
              <a:rPr lang="es-GT" sz="2200" b="1" dirty="0" smtClean="0"/>
              <a:t>10-11 - Intervalo: ángel con segundo librito, dos testigos  (protección, victoria)</a:t>
            </a:r>
          </a:p>
          <a:p>
            <a:r>
              <a:rPr lang="es-GT" sz="2200" b="1" dirty="0" smtClean="0"/>
              <a:t>11:15-19 - 7ª trompeta: la victoria del reino</a:t>
            </a:r>
            <a:endParaRPr lang="en-US" sz="2200" b="1"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152400"/>
            <a:ext cx="8229600" cy="838200"/>
          </a:xfrm>
        </p:spPr>
        <p:txBody>
          <a:bodyPr>
            <a:normAutofit fontScale="90000"/>
          </a:bodyPr>
          <a:lstStyle/>
          <a:p>
            <a:pPr eaLnBrk="1" hangingPunct="1"/>
            <a:r>
              <a:rPr lang="es-GT" sz="3600" b="1" dirty="0" smtClean="0"/>
              <a:t>II- La estructura del libro</a:t>
            </a:r>
            <a:r>
              <a:rPr lang="es-GT" sz="3800" dirty="0" smtClean="0"/>
              <a:t/>
            </a:r>
            <a:br>
              <a:rPr lang="es-GT" sz="3800" dirty="0" smtClean="0"/>
            </a:br>
            <a:r>
              <a:rPr lang="es-GT" sz="2400" i="1" dirty="0" smtClean="0"/>
              <a:t>¿Qué se puede entender analizando la estructura?</a:t>
            </a:r>
            <a:endParaRPr lang="es-GT" sz="3600" i="1" dirty="0" smtClean="0"/>
          </a:p>
        </p:txBody>
      </p:sp>
      <p:sp>
        <p:nvSpPr>
          <p:cNvPr id="7171" name="Rectangle 3"/>
          <p:cNvSpPr>
            <a:spLocks noGrp="1" noChangeArrowheads="1"/>
          </p:cNvSpPr>
          <p:nvPr>
            <p:ph type="body" idx="1"/>
          </p:nvPr>
        </p:nvSpPr>
        <p:spPr>
          <a:xfrm>
            <a:off x="228600" y="990600"/>
            <a:ext cx="8763000" cy="5410200"/>
          </a:xfrm>
        </p:spPr>
        <p:txBody>
          <a:bodyPr>
            <a:normAutofit/>
          </a:bodyPr>
          <a:lstStyle/>
          <a:p>
            <a:r>
              <a:rPr lang="es-GT" sz="2000" b="1" dirty="0" smtClean="0"/>
              <a:t>12-13 - Símbolos: (lo que va a suceder) </a:t>
            </a:r>
            <a:r>
              <a:rPr lang="es-ES" sz="2000" dirty="0"/>
              <a:t>Mujer dando luz; </a:t>
            </a:r>
            <a:r>
              <a:rPr lang="es-ES" sz="2000" dirty="0" smtClean="0"/>
              <a:t>dragón;</a:t>
            </a:r>
            <a:r>
              <a:rPr lang="en-US" sz="2000" dirty="0" smtClean="0"/>
              <a:t> </a:t>
            </a:r>
            <a:r>
              <a:rPr lang="es-ES" sz="2000" dirty="0" smtClean="0"/>
              <a:t>conflictos—hijo </a:t>
            </a:r>
            <a:r>
              <a:rPr lang="es-ES" sz="2000" dirty="0"/>
              <a:t>varón protegido, la mujer protegida, Satanás derrotado, Satanás contra la mujer y su </a:t>
            </a:r>
            <a:r>
              <a:rPr lang="es-ES" sz="2000" dirty="0" smtClean="0"/>
              <a:t>descendencia;</a:t>
            </a:r>
            <a:r>
              <a:rPr lang="en-US" sz="2000" dirty="0" smtClean="0"/>
              <a:t> </a:t>
            </a:r>
            <a:r>
              <a:rPr lang="es-ES" sz="2000" dirty="0" smtClean="0"/>
              <a:t>dos bestias aliados </a:t>
            </a:r>
            <a:r>
              <a:rPr lang="es-ES" sz="2000" dirty="0"/>
              <a:t>a </a:t>
            </a:r>
            <a:r>
              <a:rPr lang="es-ES" sz="2000" dirty="0" smtClean="0"/>
              <a:t>Satanás</a:t>
            </a:r>
            <a:endParaRPr lang="en-US" sz="2000" b="1" dirty="0" smtClean="0"/>
          </a:p>
          <a:p>
            <a:r>
              <a:rPr lang="es-GT" sz="2000" b="1" dirty="0" smtClean="0"/>
              <a:t>14 - Intervalo: 144000, 6 ángeles y la cosecha de la tierra </a:t>
            </a:r>
            <a:r>
              <a:rPr lang="es-ES" sz="2000" dirty="0"/>
              <a:t> </a:t>
            </a:r>
            <a:r>
              <a:rPr lang="es-ES" sz="2000" dirty="0" smtClean="0"/>
              <a:t>[3 ángeles, evangelio</a:t>
            </a:r>
            <a:r>
              <a:rPr lang="es-ES" sz="2000" dirty="0"/>
              <a:t>, juicio </a:t>
            </a:r>
            <a:r>
              <a:rPr lang="es-ES" sz="2000" dirty="0" smtClean="0"/>
              <a:t>sobre </a:t>
            </a:r>
            <a:r>
              <a:rPr lang="es-ES" sz="2000" dirty="0"/>
              <a:t>Roma, juicio de los adoradores de la </a:t>
            </a:r>
            <a:r>
              <a:rPr lang="es-ES" sz="2000" dirty="0" smtClean="0"/>
              <a:t>bestia, </a:t>
            </a:r>
            <a:r>
              <a:rPr lang="es-ES" sz="2000" dirty="0"/>
              <a:t>cosecha de la tierra [hijo del hombre, 3 más ángeles]</a:t>
            </a:r>
            <a:endParaRPr lang="en-US" sz="2000" b="1" dirty="0" smtClean="0"/>
          </a:p>
          <a:p>
            <a:r>
              <a:rPr lang="es-GT" sz="2000" b="1" dirty="0" smtClean="0"/>
              <a:t>15-16- Plagas/copas  4+2 [¿en contra de quienes?] </a:t>
            </a:r>
            <a:r>
              <a:rPr lang="es-ES" sz="2000" dirty="0"/>
              <a:t>[la tierra, el mar, las aguas, el </a:t>
            </a:r>
            <a:r>
              <a:rPr lang="es-ES" sz="2000" dirty="0" smtClean="0"/>
              <a:t>cielo-</a:t>
            </a:r>
            <a:r>
              <a:rPr lang="es-ES" sz="2000" dirty="0" err="1" smtClean="0"/>
              <a:t>sol</a:t>
            </a:r>
            <a:r>
              <a:rPr lang="es-ES" sz="2000" dirty="0" err="1"/>
              <a:t>__juicio</a:t>
            </a:r>
            <a:r>
              <a:rPr lang="es-ES" sz="2000" dirty="0"/>
              <a:t> del bestia, juicio desde el este] </a:t>
            </a:r>
            <a:endParaRPr lang="en-US" sz="2000" b="1" dirty="0" smtClean="0"/>
          </a:p>
          <a:p>
            <a:r>
              <a:rPr lang="es-GT" sz="2000" b="1" dirty="0" smtClean="0"/>
              <a:t>16:13-16 – Intervalo[?]: 3 ranas preparan para la batalla</a:t>
            </a:r>
            <a:endParaRPr lang="en-US" sz="2000" b="1" dirty="0" smtClean="0"/>
          </a:p>
          <a:p>
            <a:r>
              <a:rPr lang="es-GT" sz="2000" b="1" dirty="0" smtClean="0"/>
              <a:t>17-18 - 7º copa = destrucción de Babilonia</a:t>
            </a:r>
            <a:endParaRPr lang="en-US" sz="2000" b="1" dirty="0" smtClean="0"/>
          </a:p>
          <a:p>
            <a:endParaRPr lang="es-GT" sz="2000" b="1" dirty="0" smtClean="0"/>
          </a:p>
          <a:p>
            <a:r>
              <a:rPr lang="es-GT" sz="2000" b="1" dirty="0" smtClean="0"/>
              <a:t>19-20 - Escena del cielo </a:t>
            </a:r>
          </a:p>
          <a:p>
            <a:pPr lvl="1"/>
            <a:r>
              <a:rPr lang="es-ES" sz="1600" dirty="0" smtClean="0"/>
              <a:t>[</a:t>
            </a:r>
            <a:r>
              <a:rPr lang="es-ES" sz="1600" dirty="0"/>
              <a:t>celebración, victoria, destrucción de Roma resumida, atadura de Satanás, reinado de los mártires, </a:t>
            </a:r>
            <a:r>
              <a:rPr lang="es-ES" sz="1600" dirty="0" smtClean="0"/>
              <a:t>liberación </a:t>
            </a:r>
            <a:r>
              <a:rPr lang="es-ES" sz="1600" dirty="0"/>
              <a:t>y castigo de Satanás, juicio final</a:t>
            </a:r>
            <a:r>
              <a:rPr lang="es-ES" sz="1600" dirty="0" smtClean="0"/>
              <a:t>]</a:t>
            </a:r>
          </a:p>
          <a:p>
            <a:r>
              <a:rPr lang="es-GT" sz="2000" b="1" dirty="0" smtClean="0"/>
              <a:t>21-22 - Visión final: Cristo entre la iglesia victoriosa</a:t>
            </a:r>
            <a:endParaRPr lang="en-US" sz="2000" b="1" dirty="0" smtClean="0"/>
          </a:p>
          <a:p>
            <a:r>
              <a:rPr lang="es-GT" sz="2000" b="1" dirty="0" smtClean="0"/>
              <a:t>22:6-21 - Epílogo</a:t>
            </a:r>
            <a:endParaRPr lang="es-GT" sz="3600"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144.000</a:t>
            </a:r>
            <a:endParaRPr lang="en-US" dirty="0"/>
          </a:p>
        </p:txBody>
      </p:sp>
      <p:sp>
        <p:nvSpPr>
          <p:cNvPr id="3" name="Content Placeholder 2"/>
          <p:cNvSpPr>
            <a:spLocks noGrp="1"/>
          </p:cNvSpPr>
          <p:nvPr>
            <p:ph idx="1"/>
          </p:nvPr>
        </p:nvSpPr>
        <p:spPr>
          <a:xfrm>
            <a:off x="457200" y="1219200"/>
            <a:ext cx="8229600" cy="5181600"/>
          </a:xfrm>
        </p:spPr>
        <p:txBody>
          <a:bodyPr>
            <a:noAutofit/>
          </a:bodyPr>
          <a:lstStyle/>
          <a:p>
            <a:r>
              <a:rPr lang="es-ES" sz="2400" b="1" dirty="0" smtClean="0"/>
              <a:t>Simbología, numerología, ¿que simboliza el uso del numero? </a:t>
            </a:r>
            <a:endParaRPr lang="en-US" sz="2400" b="1" dirty="0" smtClean="0"/>
          </a:p>
          <a:p>
            <a:r>
              <a:rPr lang="es-ES" sz="2400" b="1" dirty="0" smtClean="0"/>
              <a:t>12 = gente de Dios, las tribus, los apóstoles, 120 en Hechos 1</a:t>
            </a:r>
            <a:endParaRPr lang="en-US" sz="2400" b="1" dirty="0" smtClean="0"/>
          </a:p>
          <a:p>
            <a:r>
              <a:rPr lang="es-ES" sz="2400" b="1" dirty="0" smtClean="0"/>
              <a:t>10 x 10 x 10 = magnificación</a:t>
            </a:r>
            <a:endParaRPr lang="en-US" sz="2400" b="1" dirty="0" smtClean="0"/>
          </a:p>
          <a:p>
            <a:r>
              <a:rPr lang="es-ES" sz="2400" b="1" dirty="0" smtClean="0"/>
              <a:t>Este sello contraste con la marca de la bestia que es el nombre de la bestia o el numero de la bestia en la mano derecha o en la frente de sus seguidores (13.16-17, 14.9,11, 16.2, 19.20, 20.4).  El antecedente histórico es probablemente </a:t>
            </a:r>
            <a:r>
              <a:rPr lang="es-ES" sz="2400" b="1" dirty="0" err="1" smtClean="0"/>
              <a:t>Ezeq</a:t>
            </a:r>
            <a:r>
              <a:rPr lang="es-ES" sz="2400" b="1" dirty="0" smtClean="0"/>
              <a:t>. </a:t>
            </a:r>
            <a:r>
              <a:rPr lang="es-ES" sz="2400" b="1" dirty="0" smtClean="0"/>
              <a:t>9.4,6.  El sello es una clara señal de protección de los escogidos de Dios.</a:t>
            </a:r>
            <a:endParaRPr lang="en-US" sz="2400" b="1" dirty="0" smtClean="0"/>
          </a:p>
          <a:p>
            <a:r>
              <a:rPr lang="es-ES" sz="2400" b="1" dirty="0" err="1" smtClean="0"/>
              <a:t>Apoc</a:t>
            </a:r>
            <a:r>
              <a:rPr lang="es-ES" sz="2400" b="1" dirty="0"/>
              <a:t>.</a:t>
            </a:r>
            <a:r>
              <a:rPr lang="es-ES" sz="2400" b="1" dirty="0" smtClean="0"/>
              <a:t> </a:t>
            </a:r>
            <a:r>
              <a:rPr lang="es-ES" sz="2400" b="1" dirty="0" smtClean="0"/>
              <a:t>7, sellados, protegidos; las doce tribus de Israel en sentido espiritual.  Los 144 mil representan a la iglesia combatiente, la cual es el Israel espiritual (Gal 6.16, Santiago 1.1, 1 Pedro 2:9)</a:t>
            </a:r>
            <a:endParaRPr lang="en-US" sz="2400" b="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762000" y="1447800"/>
            <a:ext cx="7775575" cy="1752600"/>
          </a:xfrm>
        </p:spPr>
        <p:txBody>
          <a:bodyPr>
            <a:normAutofit fontScale="90000"/>
          </a:bodyPr>
          <a:lstStyle/>
          <a:p>
            <a:pPr eaLnBrk="1" hangingPunct="1"/>
            <a:r>
              <a:rPr lang="es-GT" sz="3600" b="1" dirty="0" smtClean="0"/>
              <a:t>“Verdades Fundamentales a Tener en Cuenta al Acercarnos al Libro de Apocalipsis”</a:t>
            </a:r>
            <a:r>
              <a:rPr lang="es-GT" sz="3400" dirty="0" smtClean="0"/>
              <a:t/>
            </a:r>
            <a:br>
              <a:rPr lang="es-GT" sz="3400" dirty="0" smtClean="0"/>
            </a:br>
            <a:r>
              <a:rPr lang="es-GT" sz="3000" b="1" i="1" dirty="0" smtClean="0"/>
              <a:t>Una Introducción al Libro de Apocalipsis</a:t>
            </a:r>
          </a:p>
        </p:txBody>
      </p:sp>
      <p:sp>
        <p:nvSpPr>
          <p:cNvPr id="3075" name="Rectangle 5"/>
          <p:cNvSpPr>
            <a:spLocks noGrp="1" noChangeArrowheads="1"/>
          </p:cNvSpPr>
          <p:nvPr>
            <p:ph type="subTitle" idx="1"/>
          </p:nvPr>
        </p:nvSpPr>
        <p:spPr>
          <a:xfrm>
            <a:off x="609600" y="3733800"/>
            <a:ext cx="7924800" cy="2438400"/>
          </a:xfrm>
        </p:spPr>
        <p:txBody>
          <a:bodyPr>
            <a:normAutofit fontScale="85000" lnSpcReduction="20000"/>
          </a:bodyPr>
          <a:lstStyle/>
          <a:p>
            <a:pPr eaLnBrk="1" hangingPunct="1"/>
            <a:r>
              <a:rPr lang="es-GT" sz="3800" dirty="0" smtClean="0">
                <a:solidFill>
                  <a:schemeClr val="tx1">
                    <a:lumMod val="75000"/>
                    <a:lumOff val="25000"/>
                  </a:schemeClr>
                </a:solidFill>
              </a:rPr>
              <a:t>“Interpretaciones diversas del libro de Apocalipsis”</a:t>
            </a:r>
          </a:p>
          <a:p>
            <a:pPr eaLnBrk="1" hangingPunct="1"/>
            <a:r>
              <a:rPr lang="en-US" sz="3800" dirty="0" smtClean="0">
                <a:solidFill>
                  <a:schemeClr val="tx1">
                    <a:lumMod val="75000"/>
                    <a:lumOff val="25000"/>
                  </a:schemeClr>
                </a:solidFill>
              </a:rPr>
              <a:t>Bob Young</a:t>
            </a:r>
          </a:p>
          <a:p>
            <a:pPr eaLnBrk="1" hangingPunct="1"/>
            <a:r>
              <a:rPr lang="en-US" sz="3800" b="1" dirty="0" smtClean="0">
                <a:hlinkClick r:id="rId3"/>
              </a:rPr>
              <a:t>www.bobyoungresources.com</a:t>
            </a:r>
            <a:endParaRPr lang="en-US" sz="3800" b="1" dirty="0" smtClean="0"/>
          </a:p>
          <a:p>
            <a:pPr eaLnBrk="1" hangingPunct="1"/>
            <a:r>
              <a:rPr lang="en-US" sz="2300" dirty="0" smtClean="0"/>
              <a:t> </a:t>
            </a:r>
            <a:r>
              <a:rPr lang="en-US" dirty="0" smtClean="0"/>
              <a:t> </a:t>
            </a: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144.000</a:t>
            </a:r>
            <a:endParaRPr lang="en-US" dirty="0"/>
          </a:p>
        </p:txBody>
      </p:sp>
      <p:sp>
        <p:nvSpPr>
          <p:cNvPr id="3" name="Content Placeholder 2"/>
          <p:cNvSpPr>
            <a:spLocks noGrp="1"/>
          </p:cNvSpPr>
          <p:nvPr>
            <p:ph idx="1"/>
          </p:nvPr>
        </p:nvSpPr>
        <p:spPr>
          <a:xfrm>
            <a:off x="457200" y="1219200"/>
            <a:ext cx="8229600" cy="4906963"/>
          </a:xfrm>
        </p:spPr>
        <p:txBody>
          <a:bodyPr>
            <a:noAutofit/>
          </a:bodyPr>
          <a:lstStyle/>
          <a:p>
            <a:r>
              <a:rPr lang="es-ES" sz="2400" b="1" dirty="0" err="1" smtClean="0"/>
              <a:t>Apoc</a:t>
            </a:r>
            <a:r>
              <a:rPr lang="es-ES" sz="2400" b="1" dirty="0" smtClean="0"/>
              <a:t>. 14, otra visión de 144 mil, los redimidos delante del Cordero, el trono, los cuatro seres vivientes, los ancianos. </a:t>
            </a:r>
            <a:endParaRPr lang="en-US" sz="2400" b="1" dirty="0" smtClean="0"/>
          </a:p>
          <a:p>
            <a:r>
              <a:rPr lang="es-ES" sz="2400" b="1" dirty="0" smtClean="0"/>
              <a:t>Problemas de entendimiento literal</a:t>
            </a:r>
            <a:endParaRPr lang="en-US" sz="2400" b="1" dirty="0" smtClean="0"/>
          </a:p>
          <a:p>
            <a:r>
              <a:rPr lang="es-ES" sz="2400" b="1" dirty="0" smtClean="0"/>
              <a:t>Los nombres de las tribus aquí referidas presentan dificultades.  Ausencia de una tribu de la lista, se incluye a Leví and se omite a Dan cuyo lugar es tomado por Manases y José toma el lugar de Efraín.</a:t>
            </a:r>
            <a:endParaRPr lang="en-US" sz="2400" b="1" dirty="0" smtClean="0"/>
          </a:p>
          <a:p>
            <a:r>
              <a:rPr lang="es-ES" sz="2400" b="1" dirty="0" smtClean="0"/>
              <a:t>Vírgenes, solo hombres?  No, significa pureza, santidad (2 </a:t>
            </a:r>
            <a:r>
              <a:rPr lang="es-ES" sz="2400" b="1" dirty="0" err="1" smtClean="0"/>
              <a:t>Cor</a:t>
            </a:r>
            <a:r>
              <a:rPr lang="es-ES" sz="2400" b="1" dirty="0" smtClean="0"/>
              <a:t> 11.2, Santiago 4.4)</a:t>
            </a:r>
            <a:endParaRPr lang="en-US" sz="2400" b="1" dirty="0" smtClean="0"/>
          </a:p>
          <a:p>
            <a:r>
              <a:rPr lang="es-ES" sz="2400" b="1" u="sng" dirty="0" smtClean="0"/>
              <a:t>Es un código para identificar quienes son la gente de Dios, este es la referencia.</a:t>
            </a:r>
            <a:endParaRPr lang="en-US" sz="2400" b="1" u="sng"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s-ES" dirty="0" smtClean="0"/>
              <a:t>Las Bestias</a:t>
            </a:r>
            <a:endParaRPr lang="es-ES" dirty="0"/>
          </a:p>
        </p:txBody>
      </p:sp>
      <p:sp>
        <p:nvSpPr>
          <p:cNvPr id="3" name="Content Placeholder 2"/>
          <p:cNvSpPr>
            <a:spLocks noGrp="1"/>
          </p:cNvSpPr>
          <p:nvPr>
            <p:ph idx="1"/>
          </p:nvPr>
        </p:nvSpPr>
        <p:spPr>
          <a:xfrm>
            <a:off x="457200" y="990600"/>
            <a:ext cx="8229600" cy="5410200"/>
          </a:xfrm>
        </p:spPr>
        <p:txBody>
          <a:bodyPr>
            <a:noAutofit/>
          </a:bodyPr>
          <a:lstStyle/>
          <a:p>
            <a:r>
              <a:rPr lang="es-ES" sz="2000" dirty="0" smtClean="0"/>
              <a:t>Apocalipsis identifica claramente al dragón como Satanás, la primera bestia como el Imperio Romano (Roma política) y la segunda bestia como el culto o el requisito de la adoración del emperador (Roma religiosa).</a:t>
            </a:r>
            <a:endParaRPr lang="en-US" sz="2000" dirty="0" smtClean="0"/>
          </a:p>
          <a:p>
            <a:r>
              <a:rPr lang="es-ES" sz="2000" dirty="0" smtClean="0"/>
              <a:t>La identificación de la primera bestia es la identificación más importante del libro. No entender a la primera bestia lleva a malos entendidos. En 12.17 el dragón hace guerra contra los que guardan los mandamientos de Dios y tienen el testimonio de Jesús. En 13.1 , Juan ve a la primera bestia. En 13.7, la bestia hace guerra contra los santos. Es paralelo a las acciones de Satanás. La descripción de la bestia nos recuerda a Daniel 7, donde bestias representan potencias mundiales. La bestia de Apocalipsis 13 es similar a la cuarta bestia de Daniel, lo que representa el Imperio Romano.</a:t>
            </a:r>
            <a:endParaRPr lang="en-US" sz="2000" dirty="0" smtClean="0"/>
          </a:p>
          <a:p>
            <a:r>
              <a:rPr lang="es-ES" sz="2000" dirty="0" smtClean="0"/>
              <a:t>Estas dos primeras pistas sugieren que la bestia es el Imperio Romano. </a:t>
            </a:r>
            <a:r>
              <a:rPr lang="es-ES" sz="2000" dirty="0" err="1" smtClean="0"/>
              <a:t>Apoc</a:t>
            </a:r>
            <a:r>
              <a:rPr lang="es-ES" sz="2000" dirty="0" smtClean="0"/>
              <a:t> 13.6-7 menciona cuatro cosas: la blasfemia, la guerra en contra de los santos, un poder poderoso que reina, adorado por los habitantes de la tierra. La bestia es un imperio mundial que deifica a sus propios líderes como objetos de culto , oponiéndose a Dios , perseguidor de los cristianos.  ¿Qué es el mensaje significativo para los cristianos del primer siglo?</a:t>
            </a:r>
            <a:endParaRPr lang="en-US" sz="2000"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s-ES" dirty="0" smtClean="0"/>
              <a:t>Las Bestias</a:t>
            </a:r>
            <a:endParaRPr lang="es-ES" dirty="0"/>
          </a:p>
        </p:txBody>
      </p:sp>
      <p:sp>
        <p:nvSpPr>
          <p:cNvPr id="3" name="Content Placeholder 2"/>
          <p:cNvSpPr>
            <a:spLocks noGrp="1"/>
          </p:cNvSpPr>
          <p:nvPr>
            <p:ph idx="1"/>
          </p:nvPr>
        </p:nvSpPr>
        <p:spPr>
          <a:xfrm>
            <a:off x="457200" y="1219200"/>
            <a:ext cx="8229600" cy="4906963"/>
          </a:xfrm>
        </p:spPr>
        <p:txBody>
          <a:bodyPr>
            <a:normAutofit fontScale="62500" lnSpcReduction="20000"/>
          </a:bodyPr>
          <a:lstStyle/>
          <a:p>
            <a:r>
              <a:rPr lang="es-ES" dirty="0" smtClean="0"/>
              <a:t>Apocalipsis 17 es claramente una referencia a la destrucción de Roma. La ramera, Babilón, es Roma. ¿Podemos pensar como los cristianos del primer siglo? ¿Qué habrían pensado?</a:t>
            </a:r>
            <a:endParaRPr lang="en-US" dirty="0" smtClean="0"/>
          </a:p>
          <a:p>
            <a:r>
              <a:rPr lang="es-ES" dirty="0" smtClean="0"/>
              <a:t>Satanás también nos trae una segunda bestia en Apocalipsis 13. La única descripción es que tiene cuernos que hacen que parezca como un cordero. La segunda bestia viene adelante (con la primera bestia, el Imperio Romano) y es igualmente derrotado. Ellos salen a la vez, son destruidos juntos. La segunda bestia ejerce su autoridad ante la primera bestia. La segunda bestia no continúa después de la primera bestia. Ellos existen juntos y trabajar juntos. La segunda bestia habla como un dragón. ¿Qué significa eso ? La segunda bestia crea imágenes o estatuas y obliga a la gente a adorar a ellos. Él engaña con falsos milagros y mata a los que se niegan a adorar a la bestia.</a:t>
            </a:r>
          </a:p>
          <a:p>
            <a:r>
              <a:rPr lang="es-ES" dirty="0" smtClean="0"/>
              <a:t>¿Qué habrían pensado los cristianos del primer siglo? ¿Cómo se compara esto con el cordero que ya hemos visto en el libro? Especialmente durante el reinado de Domiciano , 81-96 d.C., la adoración del emperador era una parte importante de la vida romana con imágenes levantadas, templos construidos, y la adoración de los emperadores. </a:t>
            </a:r>
            <a:endParaRPr lang="en-US" dirty="0" smtClean="0"/>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666</a:t>
            </a:r>
            <a:endParaRPr lang="en-US" dirty="0"/>
          </a:p>
        </p:txBody>
      </p:sp>
      <p:sp>
        <p:nvSpPr>
          <p:cNvPr id="3" name="Content Placeholder 2"/>
          <p:cNvSpPr>
            <a:spLocks noGrp="1"/>
          </p:cNvSpPr>
          <p:nvPr>
            <p:ph idx="1"/>
          </p:nvPr>
        </p:nvSpPr>
        <p:spPr>
          <a:xfrm>
            <a:off x="228600" y="990600"/>
            <a:ext cx="8610600" cy="5638800"/>
          </a:xfrm>
        </p:spPr>
        <p:txBody>
          <a:bodyPr>
            <a:normAutofit fontScale="70000" lnSpcReduction="20000"/>
          </a:bodyPr>
          <a:lstStyle/>
          <a:p>
            <a:r>
              <a:rPr lang="es-ES" b="1" dirty="0" smtClean="0"/>
              <a:t>13.18, calcule el número de la bestia que es número de hombre (menos probable, de un hombre). Ese número se revela aquí, es 666.</a:t>
            </a:r>
          </a:p>
          <a:p>
            <a:r>
              <a:rPr lang="es-ES" b="1" dirty="0" smtClean="0"/>
              <a:t>En griego (y hebreo), las letras representaban números. Así que muchos piensan que estamos buscando un nombre cuyas letras se suman al número. Algunos han tomado el nombre de César Nerón y calculado 666. Puesto que él fue el primer emperador romano para perseguir a los cristianos, y por lo tanto representa a Roma como se describe en las bestias, este podría ser el significado.</a:t>
            </a:r>
            <a:endParaRPr lang="en-US" b="1" dirty="0" smtClean="0"/>
          </a:p>
          <a:p>
            <a:r>
              <a:rPr lang="es-ES" b="1" dirty="0" smtClean="0"/>
              <a:t>Dos teorías son especialmente dignas de ser mencionado.</a:t>
            </a:r>
            <a:endParaRPr lang="en-US" b="1" dirty="0" smtClean="0"/>
          </a:p>
          <a:p>
            <a:pPr lvl="1"/>
            <a:r>
              <a:rPr lang="es-ES" b="1" dirty="0" smtClean="0"/>
              <a:t>Para entender 666, se debe compararlo con 777. Nombre significa la naturaleza. El nombre es de hombre, la naturaleza es de hombre. Es el número de hombre. Siete era sinónimo de perfección, seis hablaba de ser menos. Algunos escritores de aquel tiempo describió a Cristo como 888.</a:t>
            </a:r>
            <a:endParaRPr lang="en-US" b="1" dirty="0" smtClean="0"/>
          </a:p>
          <a:p>
            <a:pPr lvl="1"/>
            <a:r>
              <a:rPr lang="es-ES" b="1" dirty="0" smtClean="0"/>
              <a:t>Es posible una referencia a Cesar Nerón (Nerón = 666; Nero = 616); uso del hebreo se explica por la fuerte dependencia de Apocalipsis en el Antiguo Testamento.</a:t>
            </a:r>
            <a:endParaRPr lang="en-US" b="1" dirty="0" smtClean="0"/>
          </a:p>
          <a:p>
            <a:r>
              <a:rPr lang="es-ES" b="1" u="sng" dirty="0" smtClean="0"/>
              <a:t>Podemos conocer el significado fundamental del libro sin conocer todos los detalles acerca de 666.</a:t>
            </a:r>
            <a:endParaRPr lang="en-US" b="1" u="sng"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err="1" smtClean="0"/>
              <a:t>Armagedón</a:t>
            </a:r>
            <a:endParaRPr lang="en-US" dirty="0"/>
          </a:p>
        </p:txBody>
      </p:sp>
      <p:sp>
        <p:nvSpPr>
          <p:cNvPr id="3" name="Content Placeholder 2"/>
          <p:cNvSpPr>
            <a:spLocks noGrp="1"/>
          </p:cNvSpPr>
          <p:nvPr>
            <p:ph idx="1"/>
          </p:nvPr>
        </p:nvSpPr>
        <p:spPr>
          <a:xfrm>
            <a:off x="228600" y="1066800"/>
            <a:ext cx="8686800" cy="5059363"/>
          </a:xfrm>
        </p:spPr>
        <p:txBody>
          <a:bodyPr>
            <a:normAutofit fontScale="70000" lnSpcReduction="20000"/>
          </a:bodyPr>
          <a:lstStyle/>
          <a:p>
            <a:r>
              <a:rPr lang="es-ES" b="1" dirty="0" err="1" smtClean="0"/>
              <a:t>Apoc</a:t>
            </a:r>
            <a:r>
              <a:rPr lang="es-ES" b="1" dirty="0" smtClean="0"/>
              <a:t>. 16.16</a:t>
            </a:r>
            <a:endParaRPr lang="en-US" b="1" dirty="0" smtClean="0"/>
          </a:p>
          <a:p>
            <a:r>
              <a:rPr lang="es-ES" b="1" dirty="0" smtClean="0"/>
              <a:t>Significa “el monte de </a:t>
            </a:r>
            <a:r>
              <a:rPr lang="es-ES" b="1" dirty="0" err="1" smtClean="0"/>
              <a:t>Meguido</a:t>
            </a:r>
            <a:r>
              <a:rPr lang="es-ES" b="1" dirty="0" smtClean="0"/>
              <a:t>”.  [No es probable la ciudad de </a:t>
            </a:r>
            <a:r>
              <a:rPr lang="es-ES" b="1" dirty="0" err="1" smtClean="0"/>
              <a:t>Meguido</a:t>
            </a:r>
            <a:r>
              <a:rPr lang="es-ES" b="1" dirty="0" smtClean="0"/>
              <a:t>.]</a:t>
            </a:r>
          </a:p>
          <a:p>
            <a:r>
              <a:rPr lang="es-ES" b="1" dirty="0" smtClean="0"/>
              <a:t>No existen variaciones en los manuscritos griegos, todos tiene </a:t>
            </a:r>
            <a:r>
              <a:rPr lang="es-ES" b="1" dirty="0" err="1" smtClean="0"/>
              <a:t>har</a:t>
            </a:r>
            <a:r>
              <a:rPr lang="es-ES" b="1" dirty="0" smtClean="0"/>
              <a:t>   [hebreo =</a:t>
            </a:r>
            <a:r>
              <a:rPr lang="es-ES" b="1" dirty="0" err="1" smtClean="0"/>
              <a:t>jar</a:t>
            </a:r>
            <a:r>
              <a:rPr lang="es-ES" b="1" dirty="0" smtClean="0"/>
              <a:t>], no tiene </a:t>
            </a:r>
            <a:r>
              <a:rPr lang="es-ES" b="1" dirty="0" err="1" smtClean="0"/>
              <a:t>ar</a:t>
            </a:r>
            <a:endParaRPr lang="en-US" b="1" dirty="0" smtClean="0"/>
          </a:p>
          <a:p>
            <a:r>
              <a:rPr lang="es-ES" b="1" dirty="0" smtClean="0"/>
              <a:t>¿Donde está? No existe el monte de </a:t>
            </a:r>
            <a:r>
              <a:rPr lang="es-ES" b="1" dirty="0" err="1" smtClean="0"/>
              <a:t>Meguido</a:t>
            </a:r>
            <a:r>
              <a:rPr lang="es-ES" b="1" dirty="0" smtClean="0"/>
              <a:t>; </a:t>
            </a:r>
            <a:r>
              <a:rPr lang="es-ES" b="1" dirty="0" err="1" smtClean="0"/>
              <a:t>Meguido</a:t>
            </a:r>
            <a:r>
              <a:rPr lang="es-ES" b="1" dirty="0" smtClean="0"/>
              <a:t> es una llanura, valle.</a:t>
            </a:r>
            <a:endParaRPr lang="en-US" b="1" dirty="0" smtClean="0"/>
          </a:p>
          <a:p>
            <a:r>
              <a:rPr lang="es-ES" b="1" dirty="0" smtClean="0"/>
              <a:t>Aunque el verbo inicial es singular, debe entenderse que los tres espíritus reunieron a los reyes de la tierra para una batalla.</a:t>
            </a:r>
          </a:p>
          <a:p>
            <a:r>
              <a:rPr lang="es-ES" b="1" dirty="0" smtClean="0"/>
              <a:t>Valle de conflicto, guerras, y victorias para la gente de Dios.  La área de </a:t>
            </a:r>
            <a:r>
              <a:rPr lang="es-ES" b="1" dirty="0" err="1" smtClean="0"/>
              <a:t>Meguido</a:t>
            </a:r>
            <a:r>
              <a:rPr lang="es-ES" b="1" dirty="0" smtClean="0"/>
              <a:t> fue escenario de grandes victorias del pueblo de Israel (Jueces 4-5).</a:t>
            </a:r>
          </a:p>
          <a:p>
            <a:r>
              <a:rPr lang="es-ES" b="1" dirty="0" smtClean="0"/>
              <a:t>Casi todo lo que se ha dicho sobre el </a:t>
            </a:r>
            <a:r>
              <a:rPr lang="es-ES" b="1" dirty="0" smtClean="0"/>
              <a:t>Armagedón </a:t>
            </a:r>
            <a:r>
              <a:rPr lang="es-ES" b="1" dirty="0" smtClean="0"/>
              <a:t>mas </a:t>
            </a:r>
            <a:r>
              <a:rPr lang="es-ES" b="1" dirty="0" smtClean="0"/>
              <a:t>allá </a:t>
            </a:r>
            <a:r>
              <a:rPr lang="es-ES" b="1" dirty="0" smtClean="0"/>
              <a:t>de esto en libros y películas es puramente especulativo.</a:t>
            </a:r>
            <a:endParaRPr lang="en-US" b="1" dirty="0" smtClean="0"/>
          </a:p>
          <a:p>
            <a:r>
              <a:rPr lang="es-ES" b="1" dirty="0" smtClean="0"/>
              <a:t>Que es el mensaje?  La victoria, la acción y la ayuda de Dios </a:t>
            </a:r>
            <a:endParaRPr lang="en-US" b="1" dirty="0" smtClean="0"/>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s-ES" dirty="0" smtClean="0"/>
              <a:t>El Milenio</a:t>
            </a:r>
            <a:endParaRPr lang="es-ES" dirty="0"/>
          </a:p>
        </p:txBody>
      </p:sp>
      <p:sp>
        <p:nvSpPr>
          <p:cNvPr id="3" name="Content Placeholder 2"/>
          <p:cNvSpPr>
            <a:spLocks noGrp="1"/>
          </p:cNvSpPr>
          <p:nvPr>
            <p:ph idx="1"/>
          </p:nvPr>
        </p:nvSpPr>
        <p:spPr>
          <a:xfrm>
            <a:off x="152400" y="1066800"/>
            <a:ext cx="8763000" cy="5410200"/>
          </a:xfrm>
        </p:spPr>
        <p:txBody>
          <a:bodyPr>
            <a:noAutofit/>
          </a:bodyPr>
          <a:lstStyle/>
          <a:p>
            <a:r>
              <a:rPr lang="es-ES" sz="2000" b="1" dirty="0" smtClean="0"/>
              <a:t>Simbolismo , el mensaje es que Satanás ha de desistir, no podrá engañar a las naciones</a:t>
            </a:r>
            <a:endParaRPr lang="en-US" sz="2000" b="1" dirty="0" smtClean="0"/>
          </a:p>
          <a:p>
            <a:r>
              <a:rPr lang="es-ES" sz="2000" b="1" dirty="0" smtClean="0"/>
              <a:t>Ataduras de Satanás : Job, Mateo12.29 , Col 2.15; Apocalipsis 12.9 [distintas, no paralelas]</a:t>
            </a:r>
            <a:endParaRPr lang="en-US" sz="2000" b="1" dirty="0" smtClean="0"/>
          </a:p>
          <a:p>
            <a:r>
              <a:rPr lang="es-ES" sz="2000" b="1" dirty="0" smtClean="0"/>
              <a:t>Encuadernación comienza después del capítulo 19 , después de la caída del Imperio Romano</a:t>
            </a:r>
            <a:endParaRPr lang="en-US" sz="2000" b="1" dirty="0" smtClean="0"/>
          </a:p>
          <a:p>
            <a:r>
              <a:rPr lang="es-ES" sz="2000" b="1" dirty="0" smtClean="0"/>
              <a:t>Encuadernación es con propósito de no permitir que Satanás engañe más a las naciones.</a:t>
            </a:r>
            <a:r>
              <a:rPr lang="en-US" sz="2000" b="1" dirty="0" smtClean="0"/>
              <a:t> </a:t>
            </a:r>
            <a:r>
              <a:rPr lang="es-ES" sz="2000" b="1" dirty="0" smtClean="0"/>
              <a:t>Antes, Satanás engañó a las naciones a través del imperio romano.</a:t>
            </a:r>
            <a:endParaRPr lang="en-US" sz="2000" b="1" dirty="0" smtClean="0"/>
          </a:p>
          <a:p>
            <a:r>
              <a:rPr lang="es-ES" sz="2000" b="1" dirty="0" smtClean="0"/>
              <a:t>Por duración de 1000 años, Dios no permitirá que Satanás utilice un imperio mundial para perseguir a la iglesia en la no- existencia. Esta es la limitación a Satanás para que no pueda hacer lo que hizo antes en el libro . Satanás todavía tienta a la gente , todavía funciona, que no esta ligado en todos los sentidos , sino en sentido específico de texto.</a:t>
            </a:r>
            <a:endParaRPr lang="en-US" sz="2000" b="1" dirty="0" smtClean="0"/>
          </a:p>
          <a:p>
            <a:r>
              <a:rPr lang="es-ES" sz="2000" b="1" dirty="0" smtClean="0"/>
              <a:t>Mientras que Satanás es atado, las almas reinan durante los 1000 años, 20.4</a:t>
            </a:r>
            <a:endParaRPr lang="en-US" sz="2000" b="1" dirty="0" smtClean="0"/>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s-GT" dirty="0" smtClean="0"/>
              <a:t>El Milenio</a:t>
            </a:r>
            <a:endParaRPr lang="es-GT" dirty="0"/>
          </a:p>
        </p:txBody>
      </p:sp>
      <p:sp>
        <p:nvSpPr>
          <p:cNvPr id="3" name="Content Placeholder 2"/>
          <p:cNvSpPr>
            <a:spLocks noGrp="1"/>
          </p:cNvSpPr>
          <p:nvPr>
            <p:ph idx="1"/>
          </p:nvPr>
        </p:nvSpPr>
        <p:spPr>
          <a:xfrm>
            <a:off x="228600" y="914400"/>
            <a:ext cx="8610600" cy="5562600"/>
          </a:xfrm>
        </p:spPr>
        <p:txBody>
          <a:bodyPr>
            <a:noAutofit/>
          </a:bodyPr>
          <a:lstStyle/>
          <a:p>
            <a:r>
              <a:rPr lang="es-ES" sz="2400" b="1" dirty="0" smtClean="0"/>
              <a:t>¿Quién reina con Cristo? Almas, 6.9 , en cap. 7 de ropas blancas ante el trono de Dios, en cap. 15 como mártires, cap. 19 Aleluya. Mártires de la persecución romana , decapitados por causa del testimonio porque no quisieron adorar a la bestia, ahora reinando con Cristo por 1000 años. Sólo los mártires de la persecución romana, no dijo nada de los demás.</a:t>
            </a:r>
            <a:endParaRPr lang="en-US" sz="2400" b="1" dirty="0" smtClean="0"/>
          </a:p>
          <a:p>
            <a:r>
              <a:rPr lang="es-ES" sz="2400" b="1" dirty="0" smtClean="0"/>
              <a:t>¿Por qué reina? Contexto , derrocamiento de Roma, que se muestra a victoria, celebración</a:t>
            </a:r>
            <a:endParaRPr lang="en-US" sz="2400" b="1" dirty="0" smtClean="0"/>
          </a:p>
          <a:p>
            <a:r>
              <a:rPr lang="es-ES" sz="2400" b="1" dirty="0" smtClean="0"/>
              <a:t>¿Donde reina? No en la tierra, que son ' almas. ' En el reino espiritual , en el cielo, no en la tierra</a:t>
            </a:r>
            <a:endParaRPr lang="en-US" sz="2400" b="1" dirty="0" smtClean="0"/>
          </a:p>
          <a:p>
            <a:r>
              <a:rPr lang="es-ES" sz="2400" b="1" dirty="0" smtClean="0"/>
              <a:t>¿Cuando reina? Inmediatamente después de la caída del Imperio Romano. Los 1.000 años comienza aproximadamente 475 AD  Cuando nos damos cuenta de lo que son—mártires de Roma—es obvio que su reinado comienza cuando Roma caiga.</a:t>
            </a:r>
            <a:endParaRPr lang="en-US" sz="2400" b="1" dirty="0"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El </a:t>
            </a:r>
            <a:r>
              <a:rPr lang="en-US" dirty="0" err="1" smtClean="0"/>
              <a:t>Milenio</a:t>
            </a:r>
            <a:endParaRPr lang="en-US" dirty="0"/>
          </a:p>
        </p:txBody>
      </p:sp>
      <p:sp>
        <p:nvSpPr>
          <p:cNvPr id="3" name="Content Placeholder 2"/>
          <p:cNvSpPr>
            <a:spLocks noGrp="1"/>
          </p:cNvSpPr>
          <p:nvPr>
            <p:ph idx="1"/>
          </p:nvPr>
        </p:nvSpPr>
        <p:spPr>
          <a:xfrm>
            <a:off x="304800" y="838200"/>
            <a:ext cx="8534400" cy="5562600"/>
          </a:xfrm>
        </p:spPr>
        <p:txBody>
          <a:bodyPr>
            <a:noAutofit/>
          </a:bodyPr>
          <a:lstStyle/>
          <a:p>
            <a:r>
              <a:rPr lang="es-ES" sz="2000" b="1" dirty="0" smtClean="0"/>
              <a:t>1000 años es simbólico. Sabemos cuándo comienza los 1000 años, ¿cuando se termina? En 20.11-15, tiene la imagen del juicio final, todos muertos reunidos ante el trono de Dios. El juicio final en 20.11 , la descripción de 1.000 años termina en 20.6 , el tiempo que separa el fin de los 1000 años y el juicio final—un poco de tiempo. Los 1000 años significan en sentido simbólico la plenitud, que se extiende desde el final del Imperio Romano hasta el final de los tiempos, a excepción de este pequeño periodo, una descripción figurativa del resto del tiempo.</a:t>
            </a:r>
            <a:endParaRPr lang="en-US" sz="2000" b="1" dirty="0" smtClean="0"/>
          </a:p>
          <a:p>
            <a:r>
              <a:rPr lang="es-ES" sz="2000" b="1" dirty="0" smtClean="0"/>
              <a:t>No puede ser cuando Cristo regrese, puesto que no vendrá a reinar en la tierra. Juan 18.36, Marcos 1.15, Marcos 9.1, Hechos 8.12, Col 1.13, Apocalipsis 1.9, 12.10.</a:t>
            </a:r>
            <a:endParaRPr lang="en-US" sz="2000" b="1" dirty="0" smtClean="0"/>
          </a:p>
          <a:p>
            <a:r>
              <a:rPr lang="es-ES" sz="2000" b="1" dirty="0" smtClean="0"/>
              <a:t>1 </a:t>
            </a:r>
            <a:r>
              <a:rPr lang="es-ES" sz="2000" b="1" dirty="0" err="1" smtClean="0"/>
              <a:t>Cor</a:t>
            </a:r>
            <a:r>
              <a:rPr lang="es-ES" sz="2000" b="1" dirty="0" smtClean="0"/>
              <a:t> 15.22-26.</a:t>
            </a:r>
            <a:endParaRPr lang="en-US" sz="2000" b="1" dirty="0" smtClean="0"/>
          </a:p>
          <a:p>
            <a:r>
              <a:rPr lang="es-ES" sz="2000" b="1" dirty="0" smtClean="0"/>
              <a:t>Mil años de reinado es desde la caída de Roma hasta poco antes del regreso de Cristo.</a:t>
            </a:r>
            <a:endParaRPr lang="en-US" sz="2000" b="1" dirty="0" smtClean="0"/>
          </a:p>
          <a:p>
            <a:r>
              <a:rPr lang="es-ES" sz="2000" b="1" dirty="0" smtClean="0"/>
              <a:t>El poco tiempo—20.7-10, durante 1000 años, Dios prohibió a Satanás de engañar a las naciones con nación poderosa en todo el mundo, Dios todavía controla . El fin todavía vendrá como un ladrón, 1 Pedro 3.10</a:t>
            </a:r>
            <a:endParaRPr lang="en-US" sz="3600" b="1"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GT" dirty="0" smtClean="0"/>
              <a:t>El Rapto</a:t>
            </a:r>
            <a:endParaRPr lang="es-GT" dirty="0"/>
          </a:p>
        </p:txBody>
      </p:sp>
      <p:sp>
        <p:nvSpPr>
          <p:cNvPr id="3" name="Content Placeholder 2"/>
          <p:cNvSpPr>
            <a:spLocks noGrp="1"/>
          </p:cNvSpPr>
          <p:nvPr>
            <p:ph idx="1"/>
          </p:nvPr>
        </p:nvSpPr>
        <p:spPr/>
        <p:txBody>
          <a:bodyPr>
            <a:normAutofit fontScale="92500" lnSpcReduction="20000"/>
          </a:bodyPr>
          <a:lstStyle/>
          <a:p>
            <a:r>
              <a:rPr lang="es-ES" b="1" dirty="0" smtClean="0"/>
              <a:t>¿Que es el rapto?  ¿Que quiere decir el rapto?</a:t>
            </a:r>
            <a:endParaRPr lang="en-US" dirty="0" smtClean="0"/>
          </a:p>
          <a:p>
            <a:r>
              <a:rPr lang="es-ES" dirty="0" smtClean="0"/>
              <a:t>Simplemente, como sustantivo, el transporte de los creyentes al cielo en la venida de Cristo.</a:t>
            </a:r>
            <a:endParaRPr lang="en-US" dirty="0" smtClean="0"/>
          </a:p>
          <a:p>
            <a:r>
              <a:rPr lang="es-ES" dirty="0" smtClean="0"/>
              <a:t>Como verbo, transportar los creyentes de la tierra al cielo en la venida de Cristo</a:t>
            </a:r>
            <a:endParaRPr lang="en-US" dirty="0" smtClean="0"/>
          </a:p>
          <a:p>
            <a:r>
              <a:rPr lang="es-ES" dirty="0" smtClean="0"/>
              <a:t>Más, casi toda mención del rapto incluye teorías </a:t>
            </a:r>
            <a:r>
              <a:rPr lang="es-ES" dirty="0" err="1" smtClean="0"/>
              <a:t>premilenialistas</a:t>
            </a:r>
            <a:r>
              <a:rPr lang="es-ES" dirty="0" smtClean="0"/>
              <a:t>, es decir, el "rapto" significa que los creyentes se retiran de la tierra, mientras que los no creyentes se quedan atrás.</a:t>
            </a:r>
            <a:endParaRPr lang="en-US" dirty="0" smtClean="0"/>
          </a:p>
          <a:p>
            <a:r>
              <a:rPr lang="es-ES" b="1" u="sng" dirty="0" smtClean="0"/>
              <a:t>Rapto no es una palabra </a:t>
            </a:r>
            <a:r>
              <a:rPr lang="es-ES" b="1" u="sng" dirty="0" err="1" smtClean="0"/>
              <a:t>biblica</a:t>
            </a:r>
            <a:r>
              <a:rPr lang="es-ES" b="1" u="sng" dirty="0" smtClean="0"/>
              <a:t>.</a:t>
            </a:r>
            <a:endParaRPr lang="en-US" b="1" u="sng" dirty="0" smtClean="0"/>
          </a:p>
          <a:p>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El Rapto—temas bíblicos</a:t>
            </a:r>
            <a:endParaRPr lang="en-US" dirty="0"/>
          </a:p>
        </p:txBody>
      </p:sp>
      <p:sp>
        <p:nvSpPr>
          <p:cNvPr id="3" name="Content Placeholder 2"/>
          <p:cNvSpPr>
            <a:spLocks noGrp="1"/>
          </p:cNvSpPr>
          <p:nvPr>
            <p:ph idx="1"/>
          </p:nvPr>
        </p:nvSpPr>
        <p:spPr/>
        <p:txBody>
          <a:bodyPr>
            <a:normAutofit fontScale="70000" lnSpcReduction="20000"/>
          </a:bodyPr>
          <a:lstStyle/>
          <a:p>
            <a:r>
              <a:rPr lang="es-ES" b="1" dirty="0" smtClean="0"/>
              <a:t>La venida de Cristo</a:t>
            </a:r>
            <a:endParaRPr lang="en-US" dirty="0" smtClean="0"/>
          </a:p>
          <a:p>
            <a:pPr lvl="0"/>
            <a:r>
              <a:rPr lang="es-ES" dirty="0" smtClean="0"/>
              <a:t>Venidas of Jesús:  nacimiento, el reino (Mateo 26.64, 16.28), juicio (</a:t>
            </a:r>
            <a:r>
              <a:rPr lang="es-ES" dirty="0" err="1" smtClean="0"/>
              <a:t>Apoc</a:t>
            </a:r>
            <a:r>
              <a:rPr lang="es-ES" dirty="0" smtClean="0"/>
              <a:t> 2-3), la segunda venida</a:t>
            </a:r>
            <a:endParaRPr lang="en-US" dirty="0" smtClean="0"/>
          </a:p>
          <a:p>
            <a:pPr lvl="0"/>
            <a:r>
              <a:rPr lang="es-ES" dirty="0" err="1" smtClean="0"/>
              <a:t>parousia</a:t>
            </a:r>
            <a:r>
              <a:rPr lang="es-ES" dirty="0" smtClean="0"/>
              <a:t>, epifanía (Tito 2.11s)</a:t>
            </a:r>
            <a:endParaRPr lang="en-US" dirty="0" smtClean="0"/>
          </a:p>
          <a:p>
            <a:pPr lvl="0"/>
            <a:r>
              <a:rPr lang="es-ES" dirty="0" smtClean="0"/>
              <a:t>1 </a:t>
            </a:r>
            <a:r>
              <a:rPr lang="es-ES" dirty="0" err="1" smtClean="0"/>
              <a:t>Tes</a:t>
            </a:r>
            <a:r>
              <a:rPr lang="es-ES" dirty="0" smtClean="0"/>
              <a:t> 4.13-18</a:t>
            </a:r>
            <a:endParaRPr lang="en-US" dirty="0" smtClean="0"/>
          </a:p>
          <a:p>
            <a:r>
              <a:rPr lang="es-ES" b="1" dirty="0" smtClean="0"/>
              <a:t> </a:t>
            </a:r>
            <a:endParaRPr lang="en-US" dirty="0" smtClean="0"/>
          </a:p>
          <a:p>
            <a:r>
              <a:rPr lang="es-ES" b="1" dirty="0" smtClean="0"/>
              <a:t>El Día del Señor</a:t>
            </a:r>
            <a:endParaRPr lang="en-US" dirty="0" smtClean="0"/>
          </a:p>
          <a:p>
            <a:pPr lvl="0"/>
            <a:r>
              <a:rPr lang="es-ES" dirty="0" smtClean="0"/>
              <a:t>Concepto del AT, el tiempo en que Dios vendrá para juzgar (o bendecir), cp. Amos 5.18</a:t>
            </a:r>
            <a:endParaRPr lang="en-US" dirty="0" smtClean="0"/>
          </a:p>
          <a:p>
            <a:pPr lvl="0"/>
            <a:r>
              <a:rPr lang="es-ES" dirty="0" smtClean="0"/>
              <a:t>En el NT, </a:t>
            </a:r>
            <a:r>
              <a:rPr lang="es-ES" dirty="0" err="1" smtClean="0"/>
              <a:t>Rom</a:t>
            </a:r>
            <a:r>
              <a:rPr lang="es-ES" dirty="0" smtClean="0"/>
              <a:t> 2.5, 2 Pedro 2.9; cp. el día de la redención (</a:t>
            </a:r>
            <a:r>
              <a:rPr lang="es-ES" dirty="0" err="1" smtClean="0"/>
              <a:t>Ef</a:t>
            </a:r>
            <a:r>
              <a:rPr lang="es-ES" dirty="0" smtClean="0"/>
              <a:t> 4.30), el día de Dios (2 Pedro 3.12), el día de Cristo (1 </a:t>
            </a:r>
            <a:r>
              <a:rPr lang="es-ES" dirty="0" err="1" smtClean="0"/>
              <a:t>Cor</a:t>
            </a:r>
            <a:r>
              <a:rPr lang="es-ES" dirty="0" smtClean="0"/>
              <a:t> 1.18, Fil 1.6), último día (Juan 6.39), un gran día (Judas 6), y mas</a:t>
            </a:r>
            <a:endParaRPr lang="en-US" dirty="0" smtClean="0"/>
          </a:p>
          <a:p>
            <a:pPr lvl="0"/>
            <a:r>
              <a:rPr lang="es-ES" dirty="0" smtClean="0"/>
              <a:t>1 </a:t>
            </a:r>
            <a:r>
              <a:rPr lang="es-ES" dirty="0" err="1" smtClean="0"/>
              <a:t>Tes</a:t>
            </a:r>
            <a:r>
              <a:rPr lang="es-ES" dirty="0" smtClean="0"/>
              <a:t> 5.1, "los tiempos y las estaciones"</a:t>
            </a:r>
            <a:endParaRPr lang="en-US" dirty="0" smtClean="0"/>
          </a:p>
          <a:p>
            <a:pPr lvl="0"/>
            <a:r>
              <a:rPr lang="es-ES" dirty="0" smtClean="0"/>
              <a:t>¿A cual medida asocian los Tesalonicenses (o Pablo) los dos?</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77813"/>
            <a:ext cx="8229600" cy="788987"/>
          </a:xfrm>
        </p:spPr>
        <p:txBody>
          <a:bodyPr/>
          <a:lstStyle/>
          <a:p>
            <a:pPr eaLnBrk="1" hangingPunct="1"/>
            <a:r>
              <a:rPr lang="en-US" sz="3600" b="1" dirty="0" err="1" smtClean="0"/>
              <a:t>Introducción</a:t>
            </a:r>
            <a:r>
              <a:rPr lang="en-US" sz="3600" b="1" dirty="0" smtClean="0"/>
              <a:t> al </a:t>
            </a:r>
            <a:r>
              <a:rPr lang="en-US" sz="3600" b="1" dirty="0" err="1" smtClean="0"/>
              <a:t>Libro</a:t>
            </a:r>
            <a:r>
              <a:rPr lang="en-US" sz="3600" b="1" dirty="0" smtClean="0"/>
              <a:t> de </a:t>
            </a:r>
            <a:r>
              <a:rPr lang="en-US" sz="3600" b="1" dirty="0" err="1" smtClean="0"/>
              <a:t>Apocalipsis</a:t>
            </a:r>
            <a:endParaRPr lang="en-US" sz="3600" b="1" dirty="0" smtClean="0"/>
          </a:p>
        </p:txBody>
      </p:sp>
      <p:sp>
        <p:nvSpPr>
          <p:cNvPr id="87043" name="Rectangle 3"/>
          <p:cNvSpPr>
            <a:spLocks noGrp="1" noChangeArrowheads="1"/>
          </p:cNvSpPr>
          <p:nvPr>
            <p:ph type="body" sz="half" idx="1"/>
          </p:nvPr>
        </p:nvSpPr>
        <p:spPr>
          <a:xfrm>
            <a:off x="457200" y="1219200"/>
            <a:ext cx="8077200" cy="5006975"/>
          </a:xfrm>
        </p:spPr>
        <p:txBody>
          <a:bodyPr>
            <a:noAutofit/>
          </a:bodyPr>
          <a:lstStyle/>
          <a:p>
            <a:pPr eaLnBrk="1" hangingPunct="1">
              <a:lnSpc>
                <a:spcPct val="90000"/>
              </a:lnSpc>
            </a:pPr>
            <a:r>
              <a:rPr lang="es-GT" b="1" dirty="0" smtClean="0"/>
              <a:t>Debemos entender…</a:t>
            </a:r>
          </a:p>
          <a:p>
            <a:pPr lvl="1" eaLnBrk="1" hangingPunct="1">
              <a:lnSpc>
                <a:spcPct val="90000"/>
              </a:lnSpc>
            </a:pPr>
            <a:r>
              <a:rPr lang="es-GT" sz="3200" b="1" u="sng" dirty="0" smtClean="0"/>
              <a:t>Naturaleza</a:t>
            </a:r>
            <a:r>
              <a:rPr lang="es-GT" sz="3200" b="1" dirty="0" smtClean="0"/>
              <a:t> del Apocalipsis [literatura apocalíptica]</a:t>
            </a:r>
          </a:p>
          <a:p>
            <a:pPr lvl="1" eaLnBrk="1" hangingPunct="1">
              <a:lnSpc>
                <a:spcPct val="90000"/>
              </a:lnSpc>
            </a:pPr>
            <a:r>
              <a:rPr lang="es-GT" sz="3200" b="1" u="sng" dirty="0" smtClean="0"/>
              <a:t>Estructura</a:t>
            </a:r>
            <a:r>
              <a:rPr lang="es-GT" sz="3200" b="1" dirty="0" smtClean="0"/>
              <a:t> del libro [contenido]</a:t>
            </a:r>
          </a:p>
          <a:p>
            <a:pPr lvl="1" eaLnBrk="1" hangingPunct="1">
              <a:lnSpc>
                <a:spcPct val="90000"/>
              </a:lnSpc>
            </a:pPr>
            <a:r>
              <a:rPr lang="es-GT" sz="3200" b="1" dirty="0" smtClean="0"/>
              <a:t>Características del </a:t>
            </a:r>
            <a:r>
              <a:rPr lang="es-GT" sz="3200" b="1" u="sng" dirty="0" smtClean="0"/>
              <a:t>contenido</a:t>
            </a:r>
            <a:r>
              <a:rPr lang="es-GT" sz="3200" b="1" dirty="0" smtClean="0"/>
              <a:t> del libro</a:t>
            </a:r>
          </a:p>
          <a:p>
            <a:pPr lvl="1" eaLnBrk="1" hangingPunct="1">
              <a:lnSpc>
                <a:spcPct val="90000"/>
              </a:lnSpc>
            </a:pPr>
            <a:r>
              <a:rPr lang="es-GT" sz="3200" b="1" u="sng" dirty="0" smtClean="0"/>
              <a:t>Propósito</a:t>
            </a:r>
            <a:r>
              <a:rPr lang="es-GT" sz="3200" b="1" dirty="0" smtClean="0"/>
              <a:t> de Apocalipsis (detallado)</a:t>
            </a:r>
          </a:p>
          <a:p>
            <a:pPr lvl="1" eaLnBrk="1" hangingPunct="1">
              <a:lnSpc>
                <a:spcPct val="90000"/>
              </a:lnSpc>
            </a:pPr>
            <a:r>
              <a:rPr lang="es-GT" sz="3200" b="1" u="sng" dirty="0" smtClean="0"/>
              <a:t>Interpretaciones diversas </a:t>
            </a:r>
            <a:r>
              <a:rPr lang="es-GT" sz="3200" b="1" dirty="0" smtClean="0"/>
              <a:t>de Apocalipsis (detalladas)</a:t>
            </a:r>
          </a:p>
          <a:p>
            <a:pPr lvl="1">
              <a:lnSpc>
                <a:spcPct val="90000"/>
              </a:lnSpc>
            </a:pPr>
            <a:r>
              <a:rPr lang="es-GT" sz="3200" b="1" u="sng" dirty="0" smtClean="0"/>
              <a:t>Conexión</a:t>
            </a:r>
            <a:r>
              <a:rPr lang="es-GT" sz="3200" b="1" dirty="0" smtClean="0"/>
              <a:t> entre propósito y teorías de la interpretación de Apocalipsis</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s-ES" dirty="0" smtClean="0"/>
              <a:t>Rapto—estudio bíblico, </a:t>
            </a:r>
            <a:r>
              <a:rPr lang="es-ES" dirty="0" err="1" smtClean="0"/>
              <a:t>harpazo</a:t>
            </a:r>
            <a:endParaRPr lang="en-US" dirty="0"/>
          </a:p>
        </p:txBody>
      </p:sp>
      <p:sp>
        <p:nvSpPr>
          <p:cNvPr id="3" name="Content Placeholder 2"/>
          <p:cNvSpPr>
            <a:spLocks noGrp="1"/>
          </p:cNvSpPr>
          <p:nvPr>
            <p:ph idx="1"/>
          </p:nvPr>
        </p:nvSpPr>
        <p:spPr>
          <a:xfrm>
            <a:off x="457200" y="990600"/>
            <a:ext cx="8229600" cy="5334000"/>
          </a:xfrm>
        </p:spPr>
        <p:txBody>
          <a:bodyPr>
            <a:noAutofit/>
          </a:bodyPr>
          <a:lstStyle/>
          <a:p>
            <a:pPr lvl="0"/>
            <a:r>
              <a:rPr lang="es-ES" sz="2400" dirty="0" smtClean="0"/>
              <a:t>Fil 2.6, aferrarse, --el cual, aunque existía en forma de Dios, no consideró el ser igual a Dios como algo a qué aferrarse--</a:t>
            </a:r>
            <a:endParaRPr lang="en-US" sz="2400" dirty="0" smtClean="0"/>
          </a:p>
          <a:p>
            <a:pPr lvl="0"/>
            <a:r>
              <a:rPr lang="es-ES" sz="2400" dirty="0" smtClean="0"/>
              <a:t>El verbo</a:t>
            </a:r>
            <a:endParaRPr lang="en-US" sz="2400" dirty="0" smtClean="0"/>
          </a:p>
          <a:p>
            <a:pPr lvl="1"/>
            <a:r>
              <a:rPr lang="es-ES" sz="2000" b="1" dirty="0" smtClean="0"/>
              <a:t>Mat 11.12, arrebatar, conquistar por violencia</a:t>
            </a:r>
            <a:endParaRPr lang="en-US" sz="2000" b="1" dirty="0" smtClean="0"/>
          </a:p>
          <a:p>
            <a:pPr lvl="1"/>
            <a:r>
              <a:rPr lang="es-ES" sz="2000" b="1" dirty="0" smtClean="0"/>
              <a:t>Mat 12.29, [</a:t>
            </a:r>
            <a:r>
              <a:rPr lang="es-ES" sz="2000" b="1" dirty="0" err="1" smtClean="0"/>
              <a:t>diarpazo</a:t>
            </a:r>
            <a:r>
              <a:rPr lang="es-ES" sz="2000" b="1" dirty="0" smtClean="0"/>
              <a:t>], saquear</a:t>
            </a:r>
            <a:endParaRPr lang="en-US" sz="2000" b="1" dirty="0" smtClean="0"/>
          </a:p>
          <a:p>
            <a:pPr lvl="1"/>
            <a:r>
              <a:rPr lang="es-ES" sz="2000" b="1" dirty="0" smtClean="0"/>
              <a:t>Mat 13.19, arrebatar</a:t>
            </a:r>
            <a:endParaRPr lang="en-US" sz="2000" b="1" dirty="0" smtClean="0"/>
          </a:p>
          <a:p>
            <a:pPr lvl="1"/>
            <a:r>
              <a:rPr lang="es-ES" sz="2000" b="1" dirty="0" smtClean="0"/>
              <a:t>Juan 6.15, arrebatar, llevar por fuerza</a:t>
            </a:r>
            <a:endParaRPr lang="en-US" sz="2000" b="1" dirty="0" smtClean="0"/>
          </a:p>
          <a:p>
            <a:pPr lvl="1"/>
            <a:r>
              <a:rPr lang="es-ES" sz="2000" b="1" dirty="0" smtClean="0"/>
              <a:t>Juan 10.12,28,29, arrebatar</a:t>
            </a:r>
            <a:endParaRPr lang="en-US" sz="2000" b="1" dirty="0" smtClean="0"/>
          </a:p>
          <a:p>
            <a:pPr lvl="1"/>
            <a:r>
              <a:rPr lang="es-ES" sz="2000" b="1" dirty="0" smtClean="0"/>
              <a:t>Hechos 8.39, arrebatar</a:t>
            </a:r>
            <a:endParaRPr lang="en-US" sz="2000" b="1" dirty="0" smtClean="0"/>
          </a:p>
          <a:p>
            <a:pPr lvl="1"/>
            <a:r>
              <a:rPr lang="es-ES" sz="2000" b="1" dirty="0" smtClean="0"/>
              <a:t>Hechos 23.10, arrebatar, sacar a la fuerza</a:t>
            </a:r>
            <a:endParaRPr lang="en-US" sz="2000" b="1" dirty="0" smtClean="0"/>
          </a:p>
          <a:p>
            <a:pPr lvl="1"/>
            <a:r>
              <a:rPr lang="es-ES" sz="2000" b="1" dirty="0" smtClean="0"/>
              <a:t>2 </a:t>
            </a:r>
            <a:r>
              <a:rPr lang="es-ES" sz="2000" b="1" dirty="0" err="1" smtClean="0"/>
              <a:t>Cor</a:t>
            </a:r>
            <a:r>
              <a:rPr lang="es-ES" sz="2000" b="1" dirty="0" smtClean="0"/>
              <a:t> 12.2,4, arrebatar</a:t>
            </a:r>
            <a:endParaRPr lang="en-US" sz="2000" b="1" dirty="0" smtClean="0"/>
          </a:p>
          <a:p>
            <a:pPr lvl="1"/>
            <a:r>
              <a:rPr lang="es-ES" sz="2000" b="1" u="sng" dirty="0" smtClean="0"/>
              <a:t>1 </a:t>
            </a:r>
            <a:r>
              <a:rPr lang="es-ES" sz="2000" b="1" u="sng" dirty="0" err="1" smtClean="0"/>
              <a:t>Tes</a:t>
            </a:r>
            <a:r>
              <a:rPr lang="es-ES" sz="2000" b="1" u="sng" dirty="0" smtClean="0"/>
              <a:t> 4.17, arrebatar</a:t>
            </a:r>
            <a:endParaRPr lang="en-US" sz="2000" b="1" u="sng" dirty="0" smtClean="0"/>
          </a:p>
          <a:p>
            <a:pPr lvl="1"/>
            <a:r>
              <a:rPr lang="es-ES" sz="2000" b="1" dirty="0" smtClean="0"/>
              <a:t>Judas 23, arrebatar</a:t>
            </a:r>
          </a:p>
          <a:p>
            <a:pPr lvl="1"/>
            <a:r>
              <a:rPr lang="es-ES" sz="2000" b="1" dirty="0" err="1" smtClean="0"/>
              <a:t>Apoc</a:t>
            </a:r>
            <a:r>
              <a:rPr lang="es-ES" sz="2000" b="1" dirty="0" smtClean="0"/>
              <a:t> 12.5, arrebatar</a:t>
            </a:r>
            <a:endParaRPr lang="en-US" sz="2000" b="1" dirty="0"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s-ES" dirty="0" smtClean="0"/>
              <a:t>Rapto—estudio bíblico, </a:t>
            </a:r>
            <a:r>
              <a:rPr lang="es-ES" dirty="0" err="1" smtClean="0"/>
              <a:t>harpazo</a:t>
            </a:r>
            <a:endParaRPr lang="en-US" dirty="0"/>
          </a:p>
        </p:txBody>
      </p:sp>
      <p:sp>
        <p:nvSpPr>
          <p:cNvPr id="3" name="Content Placeholder 2"/>
          <p:cNvSpPr>
            <a:spLocks noGrp="1"/>
          </p:cNvSpPr>
          <p:nvPr>
            <p:ph idx="1"/>
          </p:nvPr>
        </p:nvSpPr>
        <p:spPr>
          <a:xfrm>
            <a:off x="457200" y="990600"/>
            <a:ext cx="8229600" cy="5135563"/>
          </a:xfrm>
        </p:spPr>
        <p:txBody>
          <a:bodyPr>
            <a:normAutofit fontScale="85000" lnSpcReduction="20000"/>
          </a:bodyPr>
          <a:lstStyle/>
          <a:p>
            <a:pPr lvl="0"/>
            <a:r>
              <a:rPr lang="es-ES" b="1" dirty="0" smtClean="0"/>
              <a:t>El sustantivo, la persona que hace la acción del verbo, las características de tales personas</a:t>
            </a:r>
            <a:endParaRPr lang="en-US" b="1" dirty="0" smtClean="0"/>
          </a:p>
          <a:p>
            <a:pPr lvl="1"/>
            <a:r>
              <a:rPr lang="es-ES" b="1" dirty="0" smtClean="0"/>
              <a:t>Mat 7.15, rapaces</a:t>
            </a:r>
            <a:endParaRPr lang="en-US" b="1" dirty="0" smtClean="0"/>
          </a:p>
          <a:p>
            <a:pPr lvl="1"/>
            <a:r>
              <a:rPr lang="es-ES" b="1" dirty="0" err="1" smtClean="0"/>
              <a:t>Luc</a:t>
            </a:r>
            <a:r>
              <a:rPr lang="es-ES" b="1" dirty="0" smtClean="0"/>
              <a:t> 18.11, ladrones, estafadores</a:t>
            </a:r>
            <a:endParaRPr lang="en-US" b="1" dirty="0" smtClean="0"/>
          </a:p>
          <a:p>
            <a:pPr lvl="1"/>
            <a:r>
              <a:rPr lang="es-ES" b="1" dirty="0" smtClean="0"/>
              <a:t>1 </a:t>
            </a:r>
            <a:r>
              <a:rPr lang="es-ES" b="1" dirty="0" err="1" smtClean="0"/>
              <a:t>Cor</a:t>
            </a:r>
            <a:r>
              <a:rPr lang="es-ES" b="1" dirty="0" smtClean="0"/>
              <a:t> 5.10,11, ladrones, estafadores</a:t>
            </a:r>
            <a:endParaRPr lang="en-US" b="1" dirty="0" smtClean="0"/>
          </a:p>
          <a:p>
            <a:pPr lvl="1"/>
            <a:r>
              <a:rPr lang="es-ES" b="1" dirty="0" smtClean="0"/>
              <a:t>1 </a:t>
            </a:r>
            <a:r>
              <a:rPr lang="es-ES" b="1" dirty="0" err="1" smtClean="0"/>
              <a:t>Cor</a:t>
            </a:r>
            <a:r>
              <a:rPr lang="es-ES" b="1" dirty="0" smtClean="0"/>
              <a:t> 6.10, ladrones</a:t>
            </a:r>
            <a:endParaRPr lang="en-US" b="1" dirty="0" smtClean="0"/>
          </a:p>
          <a:p>
            <a:pPr lvl="0"/>
            <a:r>
              <a:rPr lang="es-ES" b="1" dirty="0" smtClean="0"/>
              <a:t>Mateo 24.40,41 (</a:t>
            </a:r>
            <a:r>
              <a:rPr lang="es-ES" b="1" dirty="0" err="1" smtClean="0"/>
              <a:t>paralambano</a:t>
            </a:r>
            <a:r>
              <a:rPr lang="es-ES" b="1" dirty="0" smtClean="0"/>
              <a:t>, aceptar, recibir, tomar al lado; se debe notar el paralelismo a la narrativa de Noé, tomar</a:t>
            </a:r>
            <a:endParaRPr lang="en-US" b="1" dirty="0" smtClean="0"/>
          </a:p>
          <a:p>
            <a:pPr lvl="0"/>
            <a:r>
              <a:rPr lang="es-ES" b="1" dirty="0" smtClean="0"/>
              <a:t>Tres características fundamentales del verbo (y de la palabra)</a:t>
            </a:r>
            <a:endParaRPr lang="en-US" b="1" dirty="0" smtClean="0"/>
          </a:p>
          <a:p>
            <a:pPr lvl="1"/>
            <a:r>
              <a:rPr lang="es-ES" b="1" dirty="0" smtClean="0"/>
              <a:t>La fuerza usada</a:t>
            </a:r>
            <a:endParaRPr lang="en-US" b="1" dirty="0" smtClean="0"/>
          </a:p>
          <a:p>
            <a:pPr lvl="1"/>
            <a:r>
              <a:rPr lang="es-ES" b="1" dirty="0" smtClean="0"/>
              <a:t>El resultado, por si mismo, con afán</a:t>
            </a:r>
            <a:endParaRPr lang="en-US" b="1" dirty="0" smtClean="0"/>
          </a:p>
          <a:p>
            <a:pPr lvl="1"/>
            <a:r>
              <a:rPr lang="es-ES" b="1" dirty="0" smtClean="0"/>
              <a:t>Ocurre de repente, de pronto, inesperadamente</a:t>
            </a:r>
            <a:endParaRPr lang="en-US" b="1" dirty="0" smtClean="0"/>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s-GT" dirty="0" smtClean="0"/>
              <a:t>El Rapto, ¿que dice la Biblia?</a:t>
            </a:r>
            <a:endParaRPr lang="es-GT" dirty="0"/>
          </a:p>
        </p:txBody>
      </p:sp>
      <p:sp>
        <p:nvSpPr>
          <p:cNvPr id="3" name="Content Placeholder 2"/>
          <p:cNvSpPr>
            <a:spLocks noGrp="1"/>
          </p:cNvSpPr>
          <p:nvPr>
            <p:ph idx="1"/>
          </p:nvPr>
        </p:nvSpPr>
        <p:spPr>
          <a:xfrm>
            <a:off x="457200" y="1219200"/>
            <a:ext cx="8229600" cy="4906963"/>
          </a:xfrm>
        </p:spPr>
        <p:txBody>
          <a:bodyPr>
            <a:noAutofit/>
          </a:bodyPr>
          <a:lstStyle/>
          <a:p>
            <a:r>
              <a:rPr lang="es-ES" sz="2400" b="1" dirty="0" smtClean="0"/>
              <a:t>No habrá más de una resurrección en el futuro, Juan 5.28-29.</a:t>
            </a:r>
            <a:endParaRPr lang="en-US" sz="2400" b="1" dirty="0" smtClean="0"/>
          </a:p>
          <a:p>
            <a:r>
              <a:rPr lang="en-US" sz="2400" b="1" dirty="0" smtClean="0"/>
              <a:t>L</a:t>
            </a:r>
            <a:r>
              <a:rPr lang="es-ES" sz="2400" b="1" dirty="0" smtClean="0"/>
              <a:t>a teoría del rapto está en conflicto con Mateo 25.31-46. Mateo 25 habla de "todas las naciones", los malos y los buenos juzgados al mismo tiempo en un mismo juicio. La Biblia dice que Jesús vendrá a juzgar a los vivos y los muertos, los malos y los buenos, todos en un mismo juicio. Habrá una gran separación. Los malvados se colocan a la izquierda y los justos a la derecha. Los de la izquierda serán sentenciados al castigo en el infierno, mientras que los de la derecha se llegan a disfrutar de la felicidad de los cielos. No hay espacio en Mateo 25 por un período de rapto, o la "gran tribulación", o los mil años entre la resurrección de los justos y los injustos.</a:t>
            </a:r>
            <a:endParaRPr lang="en-US" sz="2400" b="1" dirty="0" smtClean="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s-GT" dirty="0" smtClean="0"/>
              <a:t>El Rapto, ¿que dice la Biblia?</a:t>
            </a:r>
            <a:endParaRPr lang="es-GT" dirty="0"/>
          </a:p>
        </p:txBody>
      </p:sp>
      <p:sp>
        <p:nvSpPr>
          <p:cNvPr id="3" name="Content Placeholder 2"/>
          <p:cNvSpPr>
            <a:spLocks noGrp="1"/>
          </p:cNvSpPr>
          <p:nvPr>
            <p:ph idx="1"/>
          </p:nvPr>
        </p:nvSpPr>
        <p:spPr>
          <a:xfrm>
            <a:off x="457200" y="1219200"/>
            <a:ext cx="8229600" cy="4906963"/>
          </a:xfrm>
        </p:spPr>
        <p:txBody>
          <a:bodyPr>
            <a:normAutofit fontScale="70000" lnSpcReduction="20000"/>
          </a:bodyPr>
          <a:lstStyle/>
          <a:p>
            <a:r>
              <a:rPr lang="es-ES" sz="3800" b="1" dirty="0" smtClean="0"/>
              <a:t>Pablo dice en 2 Timoteo 4.1 que "el Señor Jesucristo juzgará a los vivos ya los muertos en su manifestación y en su reino".  Pablo dijo que Jesús juzgará a los que están vivos y los que están muertos en su venida. Mateo 25.31-46 nos dice que la sentencia contendrá tanto el justo y el malo. </a:t>
            </a:r>
            <a:endParaRPr lang="en-US" sz="3800" b="1" dirty="0" smtClean="0"/>
          </a:p>
          <a:p>
            <a:r>
              <a:rPr lang="es-ES" sz="3800" b="1" dirty="0" smtClean="0"/>
              <a:t>La teoría del rapto no encaja con la enseñanza bíblica del último día. Compare Juan 6:39-40,44; 6:54; 12:48.  Véase </a:t>
            </a:r>
            <a:r>
              <a:rPr lang="es-ES" sz="3800" b="1" dirty="0" err="1" smtClean="0"/>
              <a:t>Apoc</a:t>
            </a:r>
            <a:r>
              <a:rPr lang="es-ES" sz="3800" b="1" dirty="0" smtClean="0"/>
              <a:t> 1.7, Jesús enseñó en Juan 5:28-29 que la resurrección de ambos los justos y los injustos se llevará a cabo en la misma hora.  Esa resurrección y el juicio se llevará a cabo en el último día.</a:t>
            </a:r>
            <a:endParaRPr lang="en-US" sz="3800" b="1"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pPr eaLnBrk="1" hangingPunct="1"/>
            <a:r>
              <a:rPr lang="es-GT" sz="3600" b="1" dirty="0" smtClean="0"/>
              <a:t>REPASO</a:t>
            </a:r>
            <a:r>
              <a:rPr lang="es-GT" sz="3800" dirty="0" smtClean="0"/>
              <a:t/>
            </a:r>
            <a:br>
              <a:rPr lang="es-GT" sz="3800" dirty="0" smtClean="0"/>
            </a:br>
            <a:r>
              <a:rPr lang="es-GT" sz="3600" i="1" dirty="0" smtClean="0"/>
              <a:t>I- La Naturaleza del Libro de Apocalipsis</a:t>
            </a:r>
          </a:p>
        </p:txBody>
      </p:sp>
      <p:sp>
        <p:nvSpPr>
          <p:cNvPr id="638979" name="Rectangle 3"/>
          <p:cNvSpPr>
            <a:spLocks noGrp="1" noChangeArrowheads="1"/>
          </p:cNvSpPr>
          <p:nvPr>
            <p:ph type="body" idx="1"/>
          </p:nvPr>
        </p:nvSpPr>
        <p:spPr/>
        <p:txBody>
          <a:bodyPr/>
          <a:lstStyle/>
          <a:p>
            <a:pPr eaLnBrk="1" hangingPunct="1">
              <a:lnSpc>
                <a:spcPct val="90000"/>
              </a:lnSpc>
            </a:pPr>
            <a:r>
              <a:rPr lang="es-ES" sz="2100" b="1" dirty="0" smtClean="0"/>
              <a:t>Si estamos errados en la naturaleza del libro de Apocalipsis estaremos errados en su interpretación.</a:t>
            </a:r>
          </a:p>
          <a:p>
            <a:pPr eaLnBrk="1" hangingPunct="1">
              <a:lnSpc>
                <a:spcPct val="90000"/>
              </a:lnSpc>
            </a:pPr>
            <a:r>
              <a:rPr lang="en-US" sz="2100" b="1" u="sng" dirty="0" smtClean="0"/>
              <a:t>NO </a:t>
            </a:r>
            <a:r>
              <a:rPr lang="en-US" sz="2100" b="1" u="sng" dirty="0" err="1" smtClean="0"/>
              <a:t>es</a:t>
            </a:r>
            <a:r>
              <a:rPr lang="en-US" sz="2100" b="1" dirty="0" smtClean="0"/>
              <a:t> </a:t>
            </a:r>
            <a:r>
              <a:rPr lang="es-AR" sz="2100" b="1" i="1" dirty="0" smtClean="0"/>
              <a:t>un tratado de historia profética escrita de antemano que describe en lenguaje secreto los detalles de la historia futura del mundo secular o de la iglesia.</a:t>
            </a:r>
            <a:endParaRPr lang="es-AR" sz="2100" b="1" dirty="0" smtClean="0"/>
          </a:p>
          <a:p>
            <a:pPr eaLnBrk="1" hangingPunct="1">
              <a:lnSpc>
                <a:spcPct val="90000"/>
              </a:lnSpc>
            </a:pPr>
            <a:r>
              <a:rPr lang="es-AR" sz="2100" b="1" u="sng" dirty="0" smtClean="0"/>
              <a:t>NO es</a:t>
            </a:r>
            <a:r>
              <a:rPr lang="es-AR" sz="2100" b="1" dirty="0" smtClean="0"/>
              <a:t> </a:t>
            </a:r>
            <a:r>
              <a:rPr lang="es-AR" sz="2100" b="1" i="1" dirty="0" smtClean="0"/>
              <a:t>un relato pre-escrito de eventos que serán limitados por unos cortos años antes del final del mundo.</a:t>
            </a:r>
            <a:r>
              <a:rPr lang="en-US" sz="2100" b="1" dirty="0" smtClean="0"/>
              <a:t> </a:t>
            </a:r>
          </a:p>
          <a:p>
            <a:pPr eaLnBrk="1" hangingPunct="1">
              <a:lnSpc>
                <a:spcPct val="90000"/>
              </a:lnSpc>
            </a:pPr>
            <a:r>
              <a:rPr lang="es-AR" sz="2100" b="1" i="1" dirty="0" smtClean="0"/>
              <a:t>ES un libro de REVELACIÓN escrito en lenguaje pictórico o apocalíptico.</a:t>
            </a:r>
          </a:p>
          <a:p>
            <a:pPr eaLnBrk="1" hangingPunct="1">
              <a:lnSpc>
                <a:spcPct val="90000"/>
              </a:lnSpc>
            </a:pPr>
            <a:r>
              <a:rPr lang="es-AR" sz="2100" b="1" i="1" dirty="0" smtClean="0"/>
              <a:t>ES una extensa carta o un libro corto enviado a siete (7) iglesias existentes en Asia Menor probablemente en el año 95 D.C</a:t>
            </a:r>
            <a:r>
              <a:rPr lang="es-AR" sz="2100" b="1" dirty="0" smtClean="0"/>
              <a:t>. </a:t>
            </a:r>
          </a:p>
          <a:p>
            <a:pPr eaLnBrk="1" hangingPunct="1">
              <a:lnSpc>
                <a:spcPct val="90000"/>
              </a:lnSpc>
            </a:pPr>
            <a:r>
              <a:rPr lang="es-AR" sz="2100" b="1" i="1" dirty="0" smtClean="0"/>
              <a:t>ES un libro enviado por un apóstol exiliado a iglesias que estaban experimentando gran conflicto y sufrimiento.</a:t>
            </a:r>
            <a:r>
              <a:rPr lang="en-US" sz="2100" b="1" dirty="0" smtClean="0"/>
              <a:t> </a:t>
            </a:r>
          </a:p>
          <a:p>
            <a:pPr eaLnBrk="1" hangingPunct="1">
              <a:lnSpc>
                <a:spcPct val="90000"/>
              </a:lnSpc>
            </a:pPr>
            <a:endParaRPr lang="es-AR" sz="21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38979">
                                            <p:txEl>
                                              <p:pRg st="0" end="0"/>
                                            </p:txEl>
                                          </p:spTgt>
                                        </p:tgtEl>
                                        <p:attrNameLst>
                                          <p:attrName>style.visibility</p:attrName>
                                        </p:attrNameLst>
                                      </p:cBhvr>
                                      <p:to>
                                        <p:strVal val="visible"/>
                                      </p:to>
                                    </p:set>
                                    <p:anim calcmode="lin" valueType="num">
                                      <p:cBhvr additive="base">
                                        <p:cTn id="7" dur="500" fill="hold"/>
                                        <p:tgtEl>
                                          <p:spTgt spid="6389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389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38979">
                                            <p:txEl>
                                              <p:pRg st="1" end="1"/>
                                            </p:txEl>
                                          </p:spTgt>
                                        </p:tgtEl>
                                        <p:attrNameLst>
                                          <p:attrName>style.visibility</p:attrName>
                                        </p:attrNameLst>
                                      </p:cBhvr>
                                      <p:to>
                                        <p:strVal val="visible"/>
                                      </p:to>
                                    </p:set>
                                    <p:anim calcmode="lin" valueType="num">
                                      <p:cBhvr additive="base">
                                        <p:cTn id="13" dur="500" fill="hold"/>
                                        <p:tgtEl>
                                          <p:spTgt spid="6389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389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38979">
                                            <p:txEl>
                                              <p:pRg st="2" end="2"/>
                                            </p:txEl>
                                          </p:spTgt>
                                        </p:tgtEl>
                                        <p:attrNameLst>
                                          <p:attrName>style.visibility</p:attrName>
                                        </p:attrNameLst>
                                      </p:cBhvr>
                                      <p:to>
                                        <p:strVal val="visible"/>
                                      </p:to>
                                    </p:set>
                                    <p:anim calcmode="lin" valueType="num">
                                      <p:cBhvr additive="base">
                                        <p:cTn id="19" dur="500" fill="hold"/>
                                        <p:tgtEl>
                                          <p:spTgt spid="63897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389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38979">
                                            <p:txEl>
                                              <p:pRg st="3" end="3"/>
                                            </p:txEl>
                                          </p:spTgt>
                                        </p:tgtEl>
                                        <p:attrNameLst>
                                          <p:attrName>style.visibility</p:attrName>
                                        </p:attrNameLst>
                                      </p:cBhvr>
                                      <p:to>
                                        <p:strVal val="visible"/>
                                      </p:to>
                                    </p:set>
                                    <p:anim calcmode="lin" valueType="num">
                                      <p:cBhvr additive="base">
                                        <p:cTn id="25" dur="500" fill="hold"/>
                                        <p:tgtEl>
                                          <p:spTgt spid="63897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3897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38979">
                                            <p:txEl>
                                              <p:pRg st="4" end="4"/>
                                            </p:txEl>
                                          </p:spTgt>
                                        </p:tgtEl>
                                        <p:attrNameLst>
                                          <p:attrName>style.visibility</p:attrName>
                                        </p:attrNameLst>
                                      </p:cBhvr>
                                      <p:to>
                                        <p:strVal val="visible"/>
                                      </p:to>
                                    </p:set>
                                    <p:anim calcmode="lin" valueType="num">
                                      <p:cBhvr additive="base">
                                        <p:cTn id="31" dur="500" fill="hold"/>
                                        <p:tgtEl>
                                          <p:spTgt spid="63897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3897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38979">
                                            <p:txEl>
                                              <p:pRg st="5" end="5"/>
                                            </p:txEl>
                                          </p:spTgt>
                                        </p:tgtEl>
                                        <p:attrNameLst>
                                          <p:attrName>style.visibility</p:attrName>
                                        </p:attrNameLst>
                                      </p:cBhvr>
                                      <p:to>
                                        <p:strVal val="visible"/>
                                      </p:to>
                                    </p:set>
                                    <p:anim calcmode="lin" valueType="num">
                                      <p:cBhvr additive="base">
                                        <p:cTn id="37" dur="500" fill="hold"/>
                                        <p:tgtEl>
                                          <p:spTgt spid="63897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3897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897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es-GT" sz="3600" b="1" dirty="0" smtClean="0"/>
              <a:t>II- La estructura del libro</a:t>
            </a:r>
            <a:r>
              <a:rPr lang="es-GT" sz="3800" dirty="0" smtClean="0"/>
              <a:t/>
            </a:r>
            <a:br>
              <a:rPr lang="es-GT" sz="3800" dirty="0" smtClean="0"/>
            </a:br>
            <a:r>
              <a:rPr lang="es-GT" sz="3100" i="1" dirty="0" smtClean="0"/>
              <a:t>¿Qué se puede entender analizando la estructura?</a:t>
            </a:r>
            <a:endParaRPr lang="es-GT" sz="3600" i="1" dirty="0" smtClean="0"/>
          </a:p>
        </p:txBody>
      </p:sp>
      <p:sp>
        <p:nvSpPr>
          <p:cNvPr id="6147" name="Rectangle 3"/>
          <p:cNvSpPr>
            <a:spLocks noGrp="1" noChangeArrowheads="1"/>
          </p:cNvSpPr>
          <p:nvPr>
            <p:ph type="body" idx="1"/>
          </p:nvPr>
        </p:nvSpPr>
        <p:spPr>
          <a:xfrm>
            <a:off x="304800" y="1600200"/>
            <a:ext cx="8610600" cy="4530725"/>
          </a:xfrm>
        </p:spPr>
        <p:txBody>
          <a:bodyPr>
            <a:noAutofit/>
          </a:bodyPr>
          <a:lstStyle/>
          <a:p>
            <a:pPr eaLnBrk="1" hangingPunct="1"/>
            <a:r>
              <a:rPr lang="es-GT" b="1" dirty="0" smtClean="0"/>
              <a:t>Estructura paralela</a:t>
            </a:r>
          </a:p>
          <a:p>
            <a:pPr eaLnBrk="1" hangingPunct="1"/>
            <a:r>
              <a:rPr lang="es-GT" b="1" dirty="0" smtClean="0"/>
              <a:t>Estructura simétrica</a:t>
            </a:r>
          </a:p>
          <a:p>
            <a:pPr eaLnBrk="1" hangingPunct="1"/>
            <a:r>
              <a:rPr lang="es-GT" b="1" dirty="0" smtClean="0"/>
              <a:t>Estructura de “</a:t>
            </a:r>
            <a:r>
              <a:rPr lang="es-GT" b="1" dirty="0" err="1" smtClean="0"/>
              <a:t>chiasmo</a:t>
            </a:r>
            <a:r>
              <a:rPr lang="es-GT" b="1" dirty="0" smtClean="0"/>
              <a:t>” (de forma como equis)</a:t>
            </a:r>
          </a:p>
          <a:p>
            <a:pPr eaLnBrk="1" hangingPunct="1">
              <a:buNone/>
            </a:pPr>
            <a:r>
              <a:rPr lang="es-GT" b="1" dirty="0" smtClean="0"/>
              <a:t>		x</a:t>
            </a:r>
          </a:p>
          <a:p>
            <a:pPr eaLnBrk="1" hangingPunct="1">
              <a:buNone/>
            </a:pPr>
            <a:r>
              <a:rPr lang="es-GT" b="1" dirty="0" smtClean="0"/>
              <a:t>		   x</a:t>
            </a:r>
          </a:p>
          <a:p>
            <a:pPr eaLnBrk="1" hangingPunct="1">
              <a:buNone/>
            </a:pPr>
            <a:r>
              <a:rPr lang="es-GT" b="1" dirty="0" smtClean="0"/>
              <a:t>		       x</a:t>
            </a:r>
          </a:p>
          <a:p>
            <a:pPr eaLnBrk="1" hangingPunct="1">
              <a:buNone/>
            </a:pPr>
            <a:r>
              <a:rPr lang="es-GT" b="1" dirty="0" smtClean="0"/>
              <a:t>		   x</a:t>
            </a:r>
          </a:p>
          <a:p>
            <a:pPr eaLnBrk="1" hangingPunct="1">
              <a:buNone/>
            </a:pPr>
            <a:r>
              <a:rPr lang="es-GT" b="1" dirty="0" smtClean="0"/>
              <a:t>		x</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152400"/>
            <a:ext cx="8229600" cy="838200"/>
          </a:xfrm>
        </p:spPr>
        <p:txBody>
          <a:bodyPr>
            <a:normAutofit fontScale="90000"/>
          </a:bodyPr>
          <a:lstStyle/>
          <a:p>
            <a:pPr eaLnBrk="1" hangingPunct="1"/>
            <a:r>
              <a:rPr lang="es-GT" sz="3600" b="1" dirty="0" smtClean="0"/>
              <a:t>II- La estructura del libro</a:t>
            </a:r>
            <a:r>
              <a:rPr lang="es-GT" sz="3800" dirty="0" smtClean="0"/>
              <a:t/>
            </a:r>
            <a:br>
              <a:rPr lang="es-GT" sz="3800" dirty="0" smtClean="0"/>
            </a:br>
            <a:r>
              <a:rPr lang="es-GT" sz="2400" i="1" dirty="0" smtClean="0"/>
              <a:t>¿Qué se puede entender analizando la estructura?</a:t>
            </a:r>
            <a:endParaRPr lang="es-GT" sz="3600" i="1" dirty="0" smtClean="0"/>
          </a:p>
        </p:txBody>
      </p:sp>
      <p:sp>
        <p:nvSpPr>
          <p:cNvPr id="7171" name="Rectangle 3"/>
          <p:cNvSpPr>
            <a:spLocks noGrp="1" noChangeArrowheads="1"/>
          </p:cNvSpPr>
          <p:nvPr>
            <p:ph type="body" idx="1"/>
          </p:nvPr>
        </p:nvSpPr>
        <p:spPr>
          <a:xfrm>
            <a:off x="228600" y="990600"/>
            <a:ext cx="8763000" cy="6248400"/>
          </a:xfrm>
        </p:spPr>
        <p:txBody>
          <a:bodyPr>
            <a:normAutofit fontScale="92500" lnSpcReduction="20000"/>
          </a:bodyPr>
          <a:lstStyle/>
          <a:p>
            <a:r>
              <a:rPr lang="es-GT" sz="1600" b="1" dirty="0" smtClean="0"/>
              <a:t>1:1-9 - Prólogo</a:t>
            </a:r>
            <a:endParaRPr lang="en-US" sz="1600" b="1" dirty="0" smtClean="0"/>
          </a:p>
          <a:p>
            <a:r>
              <a:rPr lang="es-GT" sz="1600" b="1" dirty="0" smtClean="0"/>
              <a:t>1:10-3:22 – Primera visión : Cristo entre la iglesia perseguida (7 cartas)</a:t>
            </a:r>
            <a:endParaRPr lang="en-US" sz="1600" b="1" dirty="0" smtClean="0"/>
          </a:p>
          <a:p>
            <a:r>
              <a:rPr lang="es-GT" sz="1600" b="1" dirty="0" smtClean="0"/>
              <a:t>4-5 - Escena del cielo	</a:t>
            </a:r>
            <a:endParaRPr lang="en-US" sz="1600" b="1" dirty="0" smtClean="0"/>
          </a:p>
          <a:p>
            <a:endParaRPr lang="es-GT" sz="1600" b="1" dirty="0" smtClean="0"/>
          </a:p>
          <a:p>
            <a:r>
              <a:rPr lang="es-GT" sz="1600" b="1" dirty="0" smtClean="0"/>
              <a:t>6 – Símbolos: 6 sellos 4+2 (¿que significa?—lo que va a suceder) </a:t>
            </a:r>
            <a:r>
              <a:rPr lang="es-ES" sz="1600" dirty="0" smtClean="0"/>
              <a:t>[conquista</a:t>
            </a:r>
            <a:r>
              <a:rPr lang="es-ES" sz="1600" dirty="0"/>
              <a:t>, guerra, hambruna, </a:t>
            </a:r>
            <a:r>
              <a:rPr lang="es-ES" sz="1600" dirty="0" smtClean="0"/>
              <a:t>muerte—victoria</a:t>
            </a:r>
            <a:r>
              <a:rPr lang="es-ES" sz="1600" dirty="0"/>
              <a:t>, juicio]</a:t>
            </a:r>
            <a:endParaRPr lang="en-US" sz="1600" b="1" dirty="0" smtClean="0"/>
          </a:p>
          <a:p>
            <a:r>
              <a:rPr lang="es-GT" sz="1600" b="1" dirty="0" smtClean="0"/>
              <a:t>7 - Intervalo: 144.000 sellados, la gran multitud (protección, victoria)</a:t>
            </a:r>
            <a:endParaRPr lang="en-US" sz="1600" b="1" dirty="0" smtClean="0"/>
          </a:p>
          <a:p>
            <a:r>
              <a:rPr lang="es-GT" sz="1600" b="1" dirty="0" smtClean="0"/>
              <a:t>8-9 - 7º sello = trompetas 4+2 </a:t>
            </a:r>
            <a:r>
              <a:rPr lang="es-ES" sz="1600" dirty="0"/>
              <a:t>[</a:t>
            </a:r>
            <a:r>
              <a:rPr lang="es-ES" sz="1600" dirty="0" smtClean="0"/>
              <a:t>trompeta=advertencia</a:t>
            </a:r>
            <a:r>
              <a:rPr lang="es-ES" sz="1600" dirty="0"/>
              <a:t>, en este caso de juicios]</a:t>
            </a:r>
            <a:endParaRPr lang="en-US" sz="1600" dirty="0"/>
          </a:p>
          <a:p>
            <a:r>
              <a:rPr lang="es-ES" sz="1600" dirty="0" smtClean="0"/>
              <a:t>[</a:t>
            </a:r>
            <a:r>
              <a:rPr lang="es-ES" sz="1600" dirty="0"/>
              <a:t>la tierra, el mar, las aguas, el </a:t>
            </a:r>
            <a:r>
              <a:rPr lang="es-ES" sz="1600" dirty="0" smtClean="0"/>
              <a:t>cielo-sol-luna-</a:t>
            </a:r>
            <a:r>
              <a:rPr lang="es-ES" sz="1600" dirty="0" err="1" smtClean="0"/>
              <a:t>estrellas_juicio</a:t>
            </a:r>
            <a:r>
              <a:rPr lang="es-ES" sz="1600" dirty="0" smtClean="0"/>
              <a:t>  sobre Satanás</a:t>
            </a:r>
            <a:r>
              <a:rPr lang="es-ES" sz="1600" dirty="0"/>
              <a:t>, juicio desde el este</a:t>
            </a:r>
            <a:r>
              <a:rPr lang="es-ES" sz="1600" dirty="0" smtClean="0"/>
              <a:t>]</a:t>
            </a:r>
            <a:endParaRPr lang="en-US" sz="1600" b="1" dirty="0" smtClean="0"/>
          </a:p>
          <a:p>
            <a:r>
              <a:rPr lang="es-GT" sz="1600" b="1" dirty="0" smtClean="0"/>
              <a:t>10-11 - Intervalo: ángel con segundo librito, dos testigos  (protección, victoria)</a:t>
            </a:r>
          </a:p>
          <a:p>
            <a:r>
              <a:rPr lang="es-GT" sz="1600" b="1" dirty="0" smtClean="0"/>
              <a:t>11:15-19 - 7ª trompeta: la victoria del reino</a:t>
            </a:r>
            <a:endParaRPr lang="en-US" sz="1600" b="1" dirty="0" smtClean="0"/>
          </a:p>
          <a:p>
            <a:endParaRPr lang="es-GT" sz="1600" b="1" dirty="0" smtClean="0"/>
          </a:p>
          <a:p>
            <a:pPr lvl="0"/>
            <a:r>
              <a:rPr lang="es-GT" sz="1600" b="1" dirty="0" smtClean="0"/>
              <a:t>12-13 - Símbolos: (lo que va a suceder) </a:t>
            </a:r>
            <a:r>
              <a:rPr lang="es-ES" sz="1600" dirty="0"/>
              <a:t>Mujer dando luz; </a:t>
            </a:r>
            <a:r>
              <a:rPr lang="es-ES" sz="1600" dirty="0" smtClean="0"/>
              <a:t>dragón;</a:t>
            </a:r>
            <a:r>
              <a:rPr lang="en-US" sz="1600" dirty="0" smtClean="0"/>
              <a:t> </a:t>
            </a:r>
            <a:r>
              <a:rPr lang="es-ES" sz="1600" dirty="0" smtClean="0"/>
              <a:t>conflictos—hijo </a:t>
            </a:r>
            <a:r>
              <a:rPr lang="es-ES" sz="1600" dirty="0"/>
              <a:t>varón protegido, la mujer protegida, Satanás derrotado, Satanás contra la mujer y su </a:t>
            </a:r>
            <a:r>
              <a:rPr lang="es-ES" sz="1600" dirty="0" smtClean="0"/>
              <a:t>descendencia;</a:t>
            </a:r>
            <a:r>
              <a:rPr lang="en-US" sz="1600" dirty="0" smtClean="0"/>
              <a:t> </a:t>
            </a:r>
            <a:r>
              <a:rPr lang="es-ES" sz="1600" dirty="0" smtClean="0"/>
              <a:t>dos bestias aliados </a:t>
            </a:r>
            <a:r>
              <a:rPr lang="es-ES" sz="1600" dirty="0"/>
              <a:t>a </a:t>
            </a:r>
            <a:r>
              <a:rPr lang="es-ES" sz="1600" dirty="0" smtClean="0"/>
              <a:t>Satanás</a:t>
            </a:r>
            <a:endParaRPr lang="en-US" sz="1600" b="1" dirty="0" smtClean="0"/>
          </a:p>
          <a:p>
            <a:r>
              <a:rPr lang="es-GT" sz="1600" b="1" dirty="0" smtClean="0"/>
              <a:t>14 - Intervalo: 144000, 6 ángeles y la cosecha de la tierra </a:t>
            </a:r>
            <a:r>
              <a:rPr lang="es-ES" sz="1600" dirty="0"/>
              <a:t> </a:t>
            </a:r>
            <a:r>
              <a:rPr lang="es-ES" sz="1600" dirty="0" smtClean="0"/>
              <a:t>[3 ángeles, evangelio</a:t>
            </a:r>
            <a:r>
              <a:rPr lang="es-ES" sz="1600" dirty="0"/>
              <a:t>, juicio </a:t>
            </a:r>
            <a:r>
              <a:rPr lang="es-ES" sz="1600" dirty="0" smtClean="0"/>
              <a:t>sobre </a:t>
            </a:r>
            <a:r>
              <a:rPr lang="es-ES" sz="1600" dirty="0"/>
              <a:t>Roma, juicio de los adoradores de la </a:t>
            </a:r>
            <a:r>
              <a:rPr lang="es-ES" sz="1600" dirty="0" smtClean="0"/>
              <a:t>bestia, </a:t>
            </a:r>
            <a:r>
              <a:rPr lang="es-ES" sz="1600" dirty="0"/>
              <a:t>cosecha de la tierra [hijo del hombre, 3 más ángeles]</a:t>
            </a:r>
            <a:endParaRPr lang="en-US" sz="1600" b="1" dirty="0" smtClean="0"/>
          </a:p>
          <a:p>
            <a:r>
              <a:rPr lang="es-GT" sz="1600" b="1" dirty="0" smtClean="0"/>
              <a:t>15-16- Plagas/copas  4+2 [¿en contra de quienes?] </a:t>
            </a:r>
            <a:r>
              <a:rPr lang="es-ES" sz="1600" dirty="0"/>
              <a:t>[la tierra, el mar, las aguas, el </a:t>
            </a:r>
            <a:r>
              <a:rPr lang="es-ES" sz="1600" dirty="0" smtClean="0"/>
              <a:t>cielo-</a:t>
            </a:r>
            <a:r>
              <a:rPr lang="es-ES" sz="1600" dirty="0" err="1" smtClean="0"/>
              <a:t>sol</a:t>
            </a:r>
            <a:r>
              <a:rPr lang="es-ES" sz="1600" dirty="0" err="1"/>
              <a:t>__juicio</a:t>
            </a:r>
            <a:r>
              <a:rPr lang="es-ES" sz="1600" dirty="0"/>
              <a:t> del bestia, juicio desde el este] </a:t>
            </a:r>
            <a:endParaRPr lang="en-US" sz="1600" b="1" dirty="0" smtClean="0"/>
          </a:p>
          <a:p>
            <a:r>
              <a:rPr lang="es-GT" sz="1600" b="1" dirty="0" smtClean="0"/>
              <a:t>16:13-16 – Intervalo[?]: 3 ranas preparan para la batalla</a:t>
            </a:r>
            <a:endParaRPr lang="en-US" sz="1600" b="1" dirty="0" smtClean="0"/>
          </a:p>
          <a:p>
            <a:r>
              <a:rPr lang="es-GT" sz="1600" b="1" dirty="0" smtClean="0"/>
              <a:t>17-18 - 7º copa = destrucción de Babilonia</a:t>
            </a:r>
            <a:endParaRPr lang="en-US" sz="1600" b="1" dirty="0" smtClean="0"/>
          </a:p>
          <a:p>
            <a:endParaRPr lang="es-GT" sz="1600" b="1" dirty="0" smtClean="0"/>
          </a:p>
          <a:p>
            <a:r>
              <a:rPr lang="es-GT" sz="1600" b="1" dirty="0" smtClean="0"/>
              <a:t>19-20 - Escena del cielo  </a:t>
            </a:r>
            <a:r>
              <a:rPr lang="es-ES" sz="1600" dirty="0"/>
              <a:t>[celebración, victoria, destrucción de Roma resumida, atadura de Satanás, reinado de los mártires, </a:t>
            </a:r>
            <a:r>
              <a:rPr lang="es-ES" sz="1600" dirty="0" smtClean="0"/>
              <a:t>liberación </a:t>
            </a:r>
            <a:r>
              <a:rPr lang="es-ES" sz="1600" dirty="0"/>
              <a:t>y castigo de Satanás, juicio final</a:t>
            </a:r>
            <a:r>
              <a:rPr lang="es-ES" sz="1600" dirty="0" smtClean="0"/>
              <a:t>]</a:t>
            </a:r>
          </a:p>
          <a:p>
            <a:r>
              <a:rPr lang="es-GT" sz="1600" b="1" dirty="0" smtClean="0"/>
              <a:t>21-22 - Visión final: Cristo entre la iglesia victoriosa</a:t>
            </a:r>
            <a:endParaRPr lang="en-US" sz="1600" b="1" dirty="0" smtClean="0"/>
          </a:p>
          <a:p>
            <a:r>
              <a:rPr lang="es-GT" sz="1600" b="1" dirty="0" smtClean="0"/>
              <a:t>22:6-21 - Epílogo</a:t>
            </a:r>
            <a:endParaRPr lang="es-GT" sz="28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152400"/>
            <a:ext cx="8229600" cy="838200"/>
          </a:xfrm>
        </p:spPr>
        <p:txBody>
          <a:bodyPr>
            <a:normAutofit fontScale="90000"/>
          </a:bodyPr>
          <a:lstStyle/>
          <a:p>
            <a:pPr eaLnBrk="1" hangingPunct="1"/>
            <a:r>
              <a:rPr lang="es-GT" sz="3600" b="1" dirty="0" smtClean="0"/>
              <a:t>II- La estructura del libro</a:t>
            </a:r>
            <a:r>
              <a:rPr lang="es-GT" sz="3800" dirty="0" smtClean="0"/>
              <a:t/>
            </a:r>
            <a:br>
              <a:rPr lang="es-GT" sz="3800" dirty="0" smtClean="0"/>
            </a:br>
            <a:r>
              <a:rPr lang="es-GT" sz="2400" i="1" dirty="0" smtClean="0"/>
              <a:t>¿Qué se puede entender analizando la estructura?</a:t>
            </a:r>
            <a:endParaRPr lang="es-GT" sz="3600" i="1" dirty="0" smtClean="0"/>
          </a:p>
        </p:txBody>
      </p:sp>
      <p:sp>
        <p:nvSpPr>
          <p:cNvPr id="7171" name="Rectangle 3"/>
          <p:cNvSpPr>
            <a:spLocks noGrp="1" noChangeArrowheads="1"/>
          </p:cNvSpPr>
          <p:nvPr>
            <p:ph type="body" idx="1"/>
          </p:nvPr>
        </p:nvSpPr>
        <p:spPr>
          <a:xfrm>
            <a:off x="228600" y="990600"/>
            <a:ext cx="8763000" cy="3352800"/>
          </a:xfrm>
        </p:spPr>
        <p:txBody>
          <a:bodyPr>
            <a:normAutofit/>
          </a:bodyPr>
          <a:lstStyle/>
          <a:p>
            <a:r>
              <a:rPr lang="es-GT" sz="4000" b="1" dirty="0" smtClean="0"/>
              <a:t>1:1-9 - Prólogo</a:t>
            </a:r>
            <a:endParaRPr lang="en-US" sz="4000" b="1" dirty="0" smtClean="0"/>
          </a:p>
          <a:p>
            <a:r>
              <a:rPr lang="es-GT" sz="4000" b="1" dirty="0" smtClean="0"/>
              <a:t>1:10-3:22 – Primera visión : Cristo entre la iglesia perseguida (7 cartas)</a:t>
            </a:r>
            <a:endParaRPr lang="en-US" sz="4000" b="1" dirty="0" smtClean="0"/>
          </a:p>
          <a:p>
            <a:r>
              <a:rPr lang="es-GT" sz="4000" b="1" dirty="0" smtClean="0"/>
              <a:t>4-5 - Escena del cielo</a:t>
            </a:r>
            <a:endParaRPr lang="en-US" sz="4000" b="1"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TotalTime>
  <Words>5498</Words>
  <Application>Microsoft Office PowerPoint</Application>
  <PresentationFormat>On-screen Show (4:3)</PresentationFormat>
  <Paragraphs>415</Paragraphs>
  <Slides>53</Slides>
  <Notes>28</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Office Theme</vt:lpstr>
      <vt:lpstr>El Apocalipsis</vt:lpstr>
      <vt:lpstr>Introducción</vt:lpstr>
      <vt:lpstr>Introducción</vt:lpstr>
      <vt:lpstr>“Verdades Fundamentales a Tener en Cuenta al Acercarnos al Libro de Apocalipsis” Una Introducción al Libro de Apocalipsis</vt:lpstr>
      <vt:lpstr>Introducción al Libro de Apocalipsis</vt:lpstr>
      <vt:lpstr>REPASO I- La Naturaleza del Libro de Apocalipsis</vt:lpstr>
      <vt:lpstr>II- La estructura del libro ¿Qué se puede entender analizando la estructura?</vt:lpstr>
      <vt:lpstr>II- La estructura del libro ¿Qué se puede entender analizando la estructura?</vt:lpstr>
      <vt:lpstr>II- La estructura del libro ¿Qué se puede entender analizando la estructura?</vt:lpstr>
      <vt:lpstr>II- La estructura del libro ¿Qué se puede entender analizando la estructura?</vt:lpstr>
      <vt:lpstr>II- La estructura del libro ¿Qué se puede entender analizando la estructura?</vt:lpstr>
      <vt:lpstr>II- La estructura del libro ¿Qué se puede entender analizando la estructura?</vt:lpstr>
      <vt:lpstr>III- Características del Contenido ¿Cómo es el contenido del libro de Apocalipsis?</vt:lpstr>
      <vt:lpstr>A los creyentes atribulados se les recuerda que: ¡Dios está en control!</vt:lpstr>
      <vt:lpstr>IV- Propósito del Libro ¿Que es el propósito del libro de Apocalipsis?</vt:lpstr>
      <vt:lpstr>IV- Propósito del Libro Juan tenia tres propósitos específicos</vt:lpstr>
      <vt:lpstr>IV- Propósito del Libro ¿Hay indicaciones de los propósitos específicos en el libro? ¿Que dice la Biblia?</vt:lpstr>
      <vt:lpstr>IV- Propósito del Libro Conexiones entre propósito e interpretación</vt:lpstr>
      <vt:lpstr>IV- Propósito/Interpretación del Libro Conectando propósito e interpretación:  cinco vistas generales</vt:lpstr>
      <vt:lpstr>IV- Propósito del Libro Cada interpretación sugiere un propósito </vt:lpstr>
      <vt:lpstr>IV- Propósito del Libro Cada interpretación sugiere un propósito </vt:lpstr>
      <vt:lpstr>V- Interpretaciones del Libro Otra manera de categorizar las interpretaciones </vt:lpstr>
      <vt:lpstr>V- Interpretaciones del Libro Otra manera de categorizar las interpretaciones </vt:lpstr>
      <vt:lpstr>V- Interpretaciones del Libro Otra manera de categorizar las interpretaciones </vt:lpstr>
      <vt:lpstr>Teorías de interpretación</vt:lpstr>
      <vt:lpstr>V- Interpretaciones del Libro Otra manera de categorizar las interpretaciones </vt:lpstr>
      <vt:lpstr>V- Interpretaciones del Libro Otra manera de categorizar las interpretaciones </vt:lpstr>
      <vt:lpstr>Teorías de interpretación</vt:lpstr>
      <vt:lpstr>V- Interpretaciones del Libro Otra manera de categorizar las interpretaciones </vt:lpstr>
      <vt:lpstr>V- Interpretaciones del Libro Definiciones generales </vt:lpstr>
      <vt:lpstr>La literatura apocalíptica</vt:lpstr>
      <vt:lpstr>Principios de interpretación</vt:lpstr>
      <vt:lpstr>Principios de interpretación</vt:lpstr>
      <vt:lpstr>Conceptos claves</vt:lpstr>
      <vt:lpstr>II- La estructura del libro ¿Qué se puede entender analizando la estructura?</vt:lpstr>
      <vt:lpstr>La estructura del libro</vt:lpstr>
      <vt:lpstr>II- La estructura del libro ¿Qué se puede entender analizando la estructura?</vt:lpstr>
      <vt:lpstr>II- La estructura del libro ¿Qué se puede entender analizando la estructura?</vt:lpstr>
      <vt:lpstr>144.000</vt:lpstr>
      <vt:lpstr>144.000</vt:lpstr>
      <vt:lpstr>Las Bestias</vt:lpstr>
      <vt:lpstr>Las Bestias</vt:lpstr>
      <vt:lpstr>666</vt:lpstr>
      <vt:lpstr>Armagedón</vt:lpstr>
      <vt:lpstr>El Milenio</vt:lpstr>
      <vt:lpstr>El Milenio</vt:lpstr>
      <vt:lpstr>El Milenio</vt:lpstr>
      <vt:lpstr>El Rapto</vt:lpstr>
      <vt:lpstr>El Rapto—temas bíblicos</vt:lpstr>
      <vt:lpstr>Rapto—estudio bíblico, harpazo</vt:lpstr>
      <vt:lpstr>Rapto—estudio bíblico, harpazo</vt:lpstr>
      <vt:lpstr>El Rapto, ¿que dice la Biblia?</vt:lpstr>
      <vt:lpstr>El Rapto, ¿que dice la Biblia?</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Apocalipsis</dc:title>
  <dc:creator>Bob Young</dc:creator>
  <cp:lastModifiedBy>Owner</cp:lastModifiedBy>
  <cp:revision>8</cp:revision>
  <dcterms:created xsi:type="dcterms:W3CDTF">2014-05-23T18:17:58Z</dcterms:created>
  <dcterms:modified xsi:type="dcterms:W3CDTF">2016-02-04T04:00:46Z</dcterms:modified>
</cp:coreProperties>
</file>