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81" r:id="rId2"/>
    <p:sldMasterId id="2147483693" r:id="rId3"/>
  </p:sldMasterIdLst>
  <p:notesMasterIdLst>
    <p:notesMasterId r:id="rId15"/>
  </p:notesMasterIdLst>
  <p:sldIdLst>
    <p:sldId id="256" r:id="rId4"/>
    <p:sldId id="260" r:id="rId5"/>
    <p:sldId id="261" r:id="rId6"/>
    <p:sldId id="262" r:id="rId7"/>
    <p:sldId id="259" r:id="rId8"/>
    <p:sldId id="258" r:id="rId9"/>
    <p:sldId id="271" r:id="rId10"/>
    <p:sldId id="266" r:id="rId11"/>
    <p:sldId id="267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9C7C1-C001-4911-9FB9-388C19F546B0}" type="datetimeFigureOut">
              <a:rPr lang="en-US" smtClean="0"/>
              <a:t>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9D767-6FDF-437C-8D27-8E5926A86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17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774D66-24E1-4C6D-8262-E70F8ACA34D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95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2359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59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914400" y="1768476"/>
            <a:ext cx="103632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3EB547-E7B0-452E-B402-F5EEDCCFE6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017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A2E9D-B396-4C5E-84CE-7E77D4C954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76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BCA9C-29AA-4545-9C3E-DD9D626280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882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6D5F9-2CC1-4FC8-8A75-6EEE44F27B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712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64B19-49F7-4858-BC8D-EF77167F72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4876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68BAC-5ABF-480A-9991-47D2620657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3291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0E75C-B49C-49E8-98B2-BFF6587A3C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6543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224A0-834E-460D-981A-74414C430B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6312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E8503-18F3-4249-A16A-AA88A93DCF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9158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6C27A-17C6-4F3F-B74D-68E6C369E6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0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C1F99-5BF2-4AF8-B7B5-73D2EFD3E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7155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DEDE-69A9-4854-A16B-4ECA3322B7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618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05D0-C805-4366-ADA2-1D911A1FA2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6889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B3D5E-39C5-4599-A66C-309A6566D6D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8032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36DB-7AFC-43D5-917E-F9451D59592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8894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20E4-0DFC-4AA7-B7A8-D1530A0E5C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352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58EB-EA8F-4838-8462-2A2BCF6191F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7678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691E-999C-4625-86E8-036D853CC9A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5046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FFFB-9BA0-4FAD-A9E2-20D6846661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8034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4C4D-1B13-41E1-8558-653F94EE8CA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8745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41E4-9DBC-42F7-8CBA-6D25404BD7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623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69BF2-DC98-4F5A-B709-9F53D31A65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06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4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5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6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6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256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2256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256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6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78563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6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78563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6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78563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4B16D5A-B311-4529-A4A4-4A9972483A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45817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065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278" y="2733709"/>
            <a:ext cx="8652178" cy="1122674"/>
          </a:xfrm>
        </p:spPr>
        <p:txBody>
          <a:bodyPr/>
          <a:lstStyle/>
          <a:p>
            <a:r>
              <a:rPr lang="en-US" sz="4800" b="1" dirty="0"/>
              <a:t>DISCIPLESHIP? Another Look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75497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Cornerstone Class</a:t>
            </a:r>
          </a:p>
          <a:p>
            <a:r>
              <a:rPr lang="en-US" sz="2400" dirty="0"/>
              <a:t>January 29, 2017</a:t>
            </a:r>
          </a:p>
          <a:p>
            <a:r>
              <a:rPr lang="en-US" sz="2400" dirty="0"/>
              <a:t>Prepared by Bob Young</a:t>
            </a:r>
          </a:p>
          <a:p>
            <a:r>
              <a:rPr lang="en-US" sz="2400" dirty="0"/>
              <a:t>www.bobyoungresources.com</a:t>
            </a:r>
          </a:p>
        </p:txBody>
      </p:sp>
    </p:spTree>
    <p:extLst>
      <p:ext uri="{BB962C8B-B14F-4D97-AF65-F5344CB8AC3E}">
        <p14:creationId xmlns:p14="http://schemas.microsoft.com/office/powerpoint/2010/main" val="628542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381000"/>
            <a:ext cx="11258549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What are the essentials of my life?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905000" y="2133601"/>
            <a:ext cx="2362200" cy="2201863"/>
          </a:xfrm>
          <a:prstGeom prst="rect">
            <a:avLst/>
          </a:prstGeom>
          <a:noFill/>
          <a:ln w="101600" cmpd="tri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i="1" u="sng" dirty="0">
                <a:solidFill>
                  <a:srgbClr val="FFFFFF"/>
                </a:solidFill>
                <a:latin typeface="Arial" panose="020B0604020202020204" pitchFamily="34" charset="0"/>
              </a:rPr>
              <a:t>Relationships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Family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Friends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Others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343400" y="4114801"/>
            <a:ext cx="2971800" cy="2201863"/>
          </a:xfrm>
          <a:prstGeom prst="rect">
            <a:avLst/>
          </a:prstGeom>
          <a:noFill/>
          <a:ln w="101600" cmpd="tri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i="1" u="sng" dirty="0">
                <a:solidFill>
                  <a:srgbClr val="FFFFFF"/>
                </a:solidFill>
                <a:latin typeface="Arial" panose="020B0604020202020204" pitchFamily="34" charset="0"/>
              </a:rPr>
              <a:t>How I live my life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Stretching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Sabbath-</a:t>
            </a:r>
            <a:r>
              <a:rPr lang="en-US" altLang="en-US" sz="24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ing</a:t>
            </a:r>
            <a:endParaRPr lang="en-US" altLang="en-US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Serving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391400" y="2133601"/>
            <a:ext cx="2895600" cy="2201863"/>
          </a:xfrm>
          <a:prstGeom prst="rect">
            <a:avLst/>
          </a:prstGeom>
          <a:noFill/>
          <a:ln w="101600" cmpd="tri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i="1" u="sng">
                <a:solidFill>
                  <a:srgbClr val="FFFFFF"/>
                </a:solidFill>
                <a:latin typeface="Arial" panose="020B0604020202020204" pitchFamily="34" charset="0"/>
              </a:rPr>
              <a:t>Stewardship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Self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Stuff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Situation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343400" y="1524001"/>
            <a:ext cx="3048000" cy="1200329"/>
          </a:xfrm>
          <a:prstGeom prst="rect">
            <a:avLst/>
          </a:prstGeom>
          <a:noFill/>
          <a:ln w="63500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defTabSz="91440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FFFFFF"/>
                </a:solidFill>
                <a:latin typeface="Arial" panose="020B0604020202020204" pitchFamily="34" charset="0"/>
              </a:rPr>
              <a:t>Centered on God—heart of worship—my purpose</a:t>
            </a:r>
          </a:p>
        </p:txBody>
      </p:sp>
      <p:sp>
        <p:nvSpPr>
          <p:cNvPr id="6151" name="Right Arrow 6"/>
          <p:cNvSpPr>
            <a:spLocks noChangeArrowheads="1"/>
          </p:cNvSpPr>
          <p:nvPr/>
        </p:nvSpPr>
        <p:spPr bwMode="auto">
          <a:xfrm>
            <a:off x="4191000" y="2891632"/>
            <a:ext cx="3810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6152" name="Right Arrow 7"/>
          <p:cNvSpPr>
            <a:spLocks noChangeArrowheads="1"/>
          </p:cNvSpPr>
          <p:nvPr/>
        </p:nvSpPr>
        <p:spPr bwMode="auto">
          <a:xfrm flipH="1">
            <a:off x="7124700" y="2891632"/>
            <a:ext cx="3810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6153" name="Down Arrow 8"/>
          <p:cNvSpPr>
            <a:spLocks noChangeArrowheads="1"/>
          </p:cNvSpPr>
          <p:nvPr/>
        </p:nvSpPr>
        <p:spPr bwMode="auto">
          <a:xfrm>
            <a:off x="5701506" y="2667000"/>
            <a:ext cx="484188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6154" name="Down Arrow 9"/>
          <p:cNvSpPr>
            <a:spLocks noChangeArrowheads="1"/>
          </p:cNvSpPr>
          <p:nvPr/>
        </p:nvSpPr>
        <p:spPr bwMode="auto">
          <a:xfrm flipV="1">
            <a:off x="5638800" y="3733800"/>
            <a:ext cx="484188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6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allAtOnce" animBg="1"/>
      <p:bldP spid="3077" grpId="0" animBg="1"/>
      <p:bldP spid="3078" grpId="0" build="allAtOnce" animBg="1"/>
      <p:bldP spid="30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Take-aways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63" y="2336873"/>
            <a:ext cx="11535508" cy="3599316"/>
          </a:xfrm>
        </p:spPr>
        <p:txBody>
          <a:bodyPr>
            <a:normAutofit/>
          </a:bodyPr>
          <a:lstStyle/>
          <a:p>
            <a:r>
              <a:rPr lang="en-US" sz="4400" b="1" dirty="0"/>
              <a:t>Seeing discipleship as a “centered life”</a:t>
            </a:r>
          </a:p>
          <a:p>
            <a:pPr lvl="1"/>
            <a:r>
              <a:rPr lang="en-US" sz="4000" b="1" dirty="0"/>
              <a:t>This is how I pray</a:t>
            </a:r>
          </a:p>
          <a:p>
            <a:pPr lvl="1"/>
            <a:r>
              <a:rPr lang="en-US" sz="4000" b="1" dirty="0"/>
              <a:t>This is my decision-making</a:t>
            </a:r>
          </a:p>
          <a:p>
            <a:pPr lvl="1"/>
            <a:r>
              <a:rPr lang="en-US" sz="4000" b="1" dirty="0"/>
              <a:t>This is how I live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8905460" y="3244334"/>
            <a:ext cx="32865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www.bobyoungresources.com</a:t>
            </a:r>
          </a:p>
        </p:txBody>
      </p:sp>
    </p:spTree>
    <p:extLst>
      <p:ext uri="{BB962C8B-B14F-4D97-AF65-F5344CB8AC3E}">
        <p14:creationId xmlns:p14="http://schemas.microsoft.com/office/powerpoint/2010/main" val="203433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52" name="Picture 4" descr="conflict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600"/>
            <a:ext cx="8001000" cy="570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42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SEE HOW EASY IT IS!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114800" y="1447801"/>
            <a:ext cx="3886200" cy="46831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solidFill>
                  <a:schemeClr val="bg1"/>
                </a:solidFill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FF0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0000FF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FFFF00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0000FF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FF0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0000FF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 sz="4000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endParaRPr lang="en-US" altLang="en-US" sz="4000">
              <a:latin typeface="Webdings" panose="05030102010509060703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FF0000"/>
                </a:solidFill>
                <a:latin typeface="Webdings" panose="05030102010509060703" pitchFamily="18" charset="2"/>
              </a:rPr>
              <a:t>g   </a:t>
            </a:r>
            <a:r>
              <a:rPr lang="en-US" altLang="en-US" sz="4000">
                <a:latin typeface="Webdings" panose="05030102010509060703" pitchFamily="18" charset="2"/>
              </a:rPr>
              <a:t> </a:t>
            </a:r>
            <a:r>
              <a:rPr lang="en-US" altLang="en-US" sz="4000">
                <a:solidFill>
                  <a:srgbClr val="FFFF00"/>
                </a:solidFill>
                <a:latin typeface="Webdings" panose="05030102010509060703" pitchFamily="18" charset="2"/>
              </a:rPr>
              <a:t>g</a:t>
            </a:r>
            <a:endParaRPr lang="en-US" altLang="en-US" sz="4000">
              <a:latin typeface="Webdings" panose="05030102010509060703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 sz="4000">
                <a:latin typeface="Webdings" panose="05030102010509060703" pitchFamily="18" charset="2"/>
              </a:rPr>
              <a:t>    </a:t>
            </a:r>
            <a:r>
              <a:rPr lang="en-US" altLang="en-US" sz="4000">
                <a:solidFill>
                  <a:srgbClr val="0000FF"/>
                </a:solidFill>
                <a:latin typeface="Webdings" panose="05030102010509060703" pitchFamily="18" charset="2"/>
              </a:rPr>
              <a:t>g   </a:t>
            </a:r>
            <a:r>
              <a:rPr lang="en-US" altLang="en-US" sz="4000">
                <a:latin typeface="Webdings" panose="05030102010509060703" pitchFamily="18" charset="2"/>
              </a:rPr>
              <a:t> </a:t>
            </a:r>
            <a:r>
              <a:rPr lang="en-US" alt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Webdings" panose="05030102010509060703" pitchFamily="18" charset="2"/>
              </a:rPr>
              <a:t>g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0000FF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 sz="4000">
                <a:solidFill>
                  <a:srgbClr val="FF0000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 sz="4000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429187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ALL TOGETHER!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solidFill>
                  <a:schemeClr val="bg1"/>
                </a:solidFill>
                <a:latin typeface="Webdings" panose="05030102010509060703" pitchFamily="18" charset="2"/>
              </a:rPr>
              <a:t>    </a:t>
            </a:r>
            <a:r>
              <a:rPr lang="en-US" altLang="en-US">
                <a:solidFill>
                  <a:srgbClr val="FF0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   </a:t>
            </a:r>
            <a:r>
              <a:rPr lang="en-US" altLang="en-US">
                <a:solidFill>
                  <a:srgbClr val="0000FF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00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   </a:t>
            </a:r>
            <a:r>
              <a:rPr lang="en-US" altLang="en-US">
                <a:solidFill>
                  <a:srgbClr val="0000FF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   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0000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>
                <a:solidFill>
                  <a:srgbClr val="0000FF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solidFill>
                  <a:schemeClr val="bg1"/>
                </a:solidFill>
                <a:latin typeface="Webdings" panose="05030102010509060703" pitchFamily="18" charset="2"/>
              </a:rPr>
              <a:t> </a:t>
            </a:r>
            <a:endParaRPr lang="en-US" altLang="en-US">
              <a:latin typeface="Webdings" panose="05030102010509060703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   </a:t>
            </a:r>
            <a:r>
              <a:rPr lang="en-US" altLang="en-US">
                <a:solidFill>
                  <a:srgbClr val="FF0000"/>
                </a:solidFill>
                <a:latin typeface="Webdings" panose="05030102010509060703" pitchFamily="18" charset="2"/>
              </a:rPr>
              <a:t>g   </a:t>
            </a:r>
            <a:r>
              <a:rPr lang="en-US" altLang="en-US">
                <a:latin typeface="Webdings" panose="05030102010509060703" pitchFamily="18" charset="2"/>
              </a:rPr>
              <a:t> </a:t>
            </a:r>
            <a:r>
              <a:rPr lang="en-US" altLang="en-US">
                <a:solidFill>
                  <a:srgbClr val="FFFF00"/>
                </a:solidFill>
                <a:latin typeface="Webdings" panose="05030102010509060703" pitchFamily="18" charset="2"/>
              </a:rPr>
              <a:t>g</a:t>
            </a:r>
            <a:endParaRPr lang="en-US" altLang="en-US">
              <a:latin typeface="Webdings" panose="05030102010509060703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latin typeface="Webdings" panose="05030102010509060703" pitchFamily="18" charset="2"/>
              </a:rPr>
              <a:t>    </a:t>
            </a:r>
            <a:r>
              <a:rPr lang="en-US" altLang="en-US">
                <a:solidFill>
                  <a:srgbClr val="0000FF"/>
                </a:solidFill>
                <a:latin typeface="Webdings" panose="05030102010509060703" pitchFamily="18" charset="2"/>
              </a:rPr>
              <a:t>g   </a:t>
            </a:r>
            <a:r>
              <a:rPr lang="en-US" altLang="en-US">
                <a:latin typeface="Webdings" panose="05030102010509060703" pitchFamily="18" charset="2"/>
              </a:rPr>
              <a:t> 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Webdings" panose="05030102010509060703" pitchFamily="18" charset="2"/>
              </a:rPr>
              <a:t>g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00FF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>
                <a:solidFill>
                  <a:srgbClr val="FF0000"/>
                </a:solidFill>
                <a:latin typeface="Webdings" panose="05030102010509060703" pitchFamily="18" charset="2"/>
              </a:rPr>
              <a:t>g    </a:t>
            </a:r>
            <a:r>
              <a:rPr lang="en-US" altLang="en-US">
                <a:solidFill>
                  <a:srgbClr val="008000"/>
                </a:solidFill>
                <a:latin typeface="Webdings" panose="05030102010509060703" pitchFamily="18" charset="2"/>
              </a:rPr>
              <a:t>g</a:t>
            </a:r>
            <a:r>
              <a:rPr lang="en-US" altLang="en-US">
                <a:solidFill>
                  <a:schemeClr val="bg1"/>
                </a:solidFill>
                <a:latin typeface="Webdings" panose="05030102010509060703" pitchFamily="18" charset="2"/>
              </a:rPr>
              <a:t> </a:t>
            </a:r>
          </a:p>
        </p:txBody>
      </p:sp>
      <p:pic>
        <p:nvPicPr>
          <p:cNvPr id="24580" name="Picture 4" descr="conflict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371601"/>
            <a:ext cx="5562600" cy="396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179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3741039"/>
            <a:ext cx="2133600" cy="26883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52700" y="1238250"/>
            <a:ext cx="929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/>
              <a:t>Disciple?  What comes to your mind?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78957" y="6003235"/>
            <a:ext cx="3313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www.bobyoungresources.com</a:t>
            </a:r>
          </a:p>
        </p:txBody>
      </p:sp>
    </p:spTree>
    <p:extLst>
      <p:ext uri="{BB962C8B-B14F-4D97-AF65-F5344CB8AC3E}">
        <p14:creationId xmlns:p14="http://schemas.microsoft.com/office/powerpoint/2010/main" val="306535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Teacher and Student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338" y="2363377"/>
            <a:ext cx="9613861" cy="3599316"/>
          </a:xfrm>
        </p:spPr>
        <p:txBody>
          <a:bodyPr>
            <a:normAutofit lnSpcReduction="10000"/>
          </a:bodyPr>
          <a:lstStyle/>
          <a:p>
            <a:r>
              <a:rPr lang="en-US" sz="4800" b="1" dirty="0"/>
              <a:t>Master, disciple</a:t>
            </a:r>
          </a:p>
          <a:p>
            <a:r>
              <a:rPr lang="en-US" sz="4800" b="1" dirty="0"/>
              <a:t>Teacher, learner</a:t>
            </a:r>
          </a:p>
          <a:p>
            <a:pPr lvl="1"/>
            <a:r>
              <a:rPr lang="en-US" sz="4400" b="1" dirty="0"/>
              <a:t>Matthew 11:28-30</a:t>
            </a:r>
          </a:p>
          <a:p>
            <a:r>
              <a:rPr lang="en-US" sz="4800" b="1" dirty="0"/>
              <a:t>Follower of master’s teachings</a:t>
            </a:r>
          </a:p>
          <a:p>
            <a:r>
              <a:rPr lang="en-US" sz="4800" b="1" dirty="0"/>
              <a:t>The disciple is like the master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839200" y="3244334"/>
            <a:ext cx="3352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www.bobyoungresources.com</a:t>
            </a: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759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809" y="753228"/>
            <a:ext cx="9936373" cy="1080938"/>
          </a:xfrm>
        </p:spPr>
        <p:txBody>
          <a:bodyPr>
            <a:normAutofit/>
          </a:bodyPr>
          <a:lstStyle/>
          <a:p>
            <a:r>
              <a:rPr lang="en-US" sz="6000" b="1" dirty="0"/>
              <a:t>What does a disciple learn?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6708" y="2358133"/>
            <a:ext cx="3966308" cy="3978291"/>
          </a:xfrm>
        </p:spPr>
      </p:pic>
      <p:sp>
        <p:nvSpPr>
          <p:cNvPr id="5" name="TextBox 4"/>
          <p:cNvSpPr txBox="1"/>
          <p:nvPr/>
        </p:nvSpPr>
        <p:spPr>
          <a:xfrm>
            <a:off x="6203852" y="2940148"/>
            <a:ext cx="26751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ETHICS</a:t>
            </a:r>
          </a:p>
          <a:p>
            <a:endParaRPr lang="en-US" sz="3600" b="1" dirty="0"/>
          </a:p>
          <a:p>
            <a:r>
              <a:rPr lang="en-US" sz="3600" b="1" dirty="0"/>
              <a:t>VALUES</a:t>
            </a:r>
          </a:p>
          <a:p>
            <a:endParaRPr lang="en-US" sz="3600" b="1" dirty="0"/>
          </a:p>
          <a:p>
            <a:r>
              <a:rPr lang="en-US" sz="3600" b="1" dirty="0"/>
              <a:t>PRINCIPLES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8878956" y="3244334"/>
            <a:ext cx="331304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www.bobyoungresources.com</a:t>
            </a:r>
          </a:p>
        </p:txBody>
      </p:sp>
    </p:spTree>
    <p:extLst>
      <p:ext uri="{BB962C8B-B14F-4D97-AF65-F5344CB8AC3E}">
        <p14:creationId xmlns:p14="http://schemas.microsoft.com/office/powerpoint/2010/main" val="295498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Three Words to Guide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5455436" cy="3599316"/>
          </a:xfrm>
        </p:spPr>
        <p:txBody>
          <a:bodyPr>
            <a:normAutofit/>
          </a:bodyPr>
          <a:lstStyle/>
          <a:p>
            <a:r>
              <a:rPr lang="en-US" sz="4800" b="1" dirty="0"/>
              <a:t>Discipleship is….</a:t>
            </a:r>
          </a:p>
          <a:p>
            <a:pPr lvl="1"/>
            <a:r>
              <a:rPr lang="en-US" sz="4400" b="1" dirty="0"/>
              <a:t>Disciplined</a:t>
            </a:r>
          </a:p>
          <a:p>
            <a:pPr lvl="1"/>
            <a:r>
              <a:rPr lang="en-US" sz="4400" b="1" dirty="0"/>
              <a:t>Intentional</a:t>
            </a:r>
          </a:p>
          <a:p>
            <a:pPr lvl="1"/>
            <a:r>
              <a:rPr lang="en-US" sz="4400" b="1" dirty="0"/>
              <a:t>Unhesitating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8812696" y="3244334"/>
            <a:ext cx="33793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www.bobyoungresources.com</a:t>
            </a:r>
          </a:p>
        </p:txBody>
      </p:sp>
    </p:spTree>
    <p:extLst>
      <p:ext uri="{BB962C8B-B14F-4D97-AF65-F5344CB8AC3E}">
        <p14:creationId xmlns:p14="http://schemas.microsoft.com/office/powerpoint/2010/main" val="2994929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47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63" y="753228"/>
            <a:ext cx="9886220" cy="1080938"/>
          </a:xfrm>
        </p:spPr>
        <p:txBody>
          <a:bodyPr>
            <a:noAutofit/>
          </a:bodyPr>
          <a:lstStyle/>
          <a:p>
            <a:r>
              <a:rPr lang="en-US" sz="4800" b="1" dirty="0"/>
              <a:t>Discipleship:  A “Centered” Life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271" y="2039815"/>
            <a:ext cx="5110213" cy="4712677"/>
          </a:xfrm>
          <a:prstGeom prst="rect">
            <a:avLst/>
          </a:prstGeom>
          <a:ln w="571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8785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106</TotalTime>
  <Words>203</Words>
  <Application>Microsoft Office PowerPoint</Application>
  <PresentationFormat>Widescreen</PresentationFormat>
  <Paragraphs>117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Trebuchet MS</vt:lpstr>
      <vt:lpstr>Webdings</vt:lpstr>
      <vt:lpstr>Wingdings</vt:lpstr>
      <vt:lpstr>Berlin</vt:lpstr>
      <vt:lpstr>Balance</vt:lpstr>
      <vt:lpstr>Office Theme</vt:lpstr>
      <vt:lpstr>DISCIPLESHIP? Another Look</vt:lpstr>
      <vt:lpstr>PowerPoint Presentation</vt:lpstr>
      <vt:lpstr>SEE HOW EASY IT IS!</vt:lpstr>
      <vt:lpstr>ALL TOGETHER!</vt:lpstr>
      <vt:lpstr>PowerPoint Presentation</vt:lpstr>
      <vt:lpstr>Teacher and Student</vt:lpstr>
      <vt:lpstr>What does a disciple learn?</vt:lpstr>
      <vt:lpstr>Three Words to Guide Us</vt:lpstr>
      <vt:lpstr>Discipleship:  A “Centered” Life</vt:lpstr>
      <vt:lpstr>What are the essentials of my life?</vt:lpstr>
      <vt:lpstr>Take-aways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Discipleship: Another Look</dc:title>
  <dc:creator>Bob Young</dc:creator>
  <cp:lastModifiedBy>Bob Young</cp:lastModifiedBy>
  <cp:revision>13</cp:revision>
  <dcterms:created xsi:type="dcterms:W3CDTF">2017-01-08T20:39:47Z</dcterms:created>
  <dcterms:modified xsi:type="dcterms:W3CDTF">2017-01-29T21:49:26Z</dcterms:modified>
</cp:coreProperties>
</file>